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30"/>
  </p:notesMasterIdLst>
  <p:sldIdLst>
    <p:sldId id="282" r:id="rId7"/>
    <p:sldId id="284" r:id="rId8"/>
    <p:sldId id="258" r:id="rId9"/>
    <p:sldId id="259" r:id="rId10"/>
    <p:sldId id="263" r:id="rId11"/>
    <p:sldId id="291" r:id="rId12"/>
    <p:sldId id="290" r:id="rId13"/>
    <p:sldId id="289" r:id="rId14"/>
    <p:sldId id="264" r:id="rId15"/>
    <p:sldId id="268" r:id="rId16"/>
    <p:sldId id="266" r:id="rId17"/>
    <p:sldId id="261" r:id="rId18"/>
    <p:sldId id="262" r:id="rId19"/>
    <p:sldId id="272" r:id="rId20"/>
    <p:sldId id="273" r:id="rId21"/>
    <p:sldId id="274" r:id="rId22"/>
    <p:sldId id="285" r:id="rId23"/>
    <p:sldId id="286" r:id="rId24"/>
    <p:sldId id="288" r:id="rId25"/>
    <p:sldId id="276" r:id="rId26"/>
    <p:sldId id="279" r:id="rId27"/>
    <p:sldId id="269" r:id="rId28"/>
    <p:sldId id="265" r:id="rId29"/>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9773D"/>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8" d="100"/>
          <a:sy n="138" d="100"/>
        </p:scale>
        <p:origin x="834" y="114"/>
      </p:cViewPr>
      <p:guideLst>
        <p:guide orient="horz" pos="162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0" charset="0"/>
                <a:ea typeface="+mn-ea"/>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0" charset="0"/>
                <a:ea typeface="+mn-ea"/>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0" charset="0"/>
                <a:ea typeface="+mn-ea"/>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AD7B9F8-3FB7-4DBA-9F43-867555D9911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1pPr>
    <a:lvl2pPr marL="4572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Arial"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23DFC9A-E97B-40B9-AB46-EB366213C583}" type="slidenum">
              <a:rPr lang="en-US" altLang="en-US" smtClean="0"/>
              <a:pPr/>
              <a:t>2</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533400" y="1828800"/>
            <a:ext cx="8077200" cy="1371600"/>
          </a:xfrm>
        </p:spPr>
        <p:txBody>
          <a:bodyPr/>
          <a:lstStyle>
            <a:lvl1pPr algn="l">
              <a:defRPr sz="3600" b="1"/>
            </a:lvl1pPr>
          </a:lstStyle>
          <a:p>
            <a:r>
              <a:rPr lang="en-US" dirty="0"/>
              <a:t>Click to edit Master title style</a:t>
            </a:r>
          </a:p>
        </p:txBody>
      </p:sp>
      <p:sp>
        <p:nvSpPr>
          <p:cNvPr id="3075" name="Rectangle 3"/>
          <p:cNvSpPr>
            <a:spLocks noGrp="1" noChangeArrowheads="1"/>
          </p:cNvSpPr>
          <p:nvPr>
            <p:ph type="subTitle" idx="1"/>
          </p:nvPr>
        </p:nvSpPr>
        <p:spPr>
          <a:xfrm>
            <a:off x="533400" y="3486150"/>
            <a:ext cx="8077200" cy="685800"/>
          </a:xfrm>
        </p:spPr>
        <p:txBody>
          <a:bodyPr/>
          <a:lstStyle>
            <a:lvl1pPr marL="0" indent="0">
              <a:buFontTx/>
              <a:buNone/>
              <a:defRPr sz="2800"/>
            </a:lvl1pPr>
          </a:lstStyle>
          <a:p>
            <a:r>
              <a:rPr lang="en-US"/>
              <a:t>Click to edit Master subtitle style</a:t>
            </a:r>
          </a:p>
        </p:txBody>
      </p:sp>
    </p:spTree>
    <p:extLst>
      <p:ext uri="{BB962C8B-B14F-4D97-AF65-F5344CB8AC3E}">
        <p14:creationId xmlns:p14="http://schemas.microsoft.com/office/powerpoint/2010/main" val="331244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C2AF5D57-1265-4DF6-8913-655335DE35A2}" type="datetime1">
              <a:rPr lang="en-US" altLang="en-US"/>
              <a:pPr>
                <a:defRPr/>
              </a:pPr>
              <a:t>4/28/2024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3BC5A8-1D8E-452D-BCF5-34045888EBCE}" type="slidenum">
              <a:rPr lang="en-US" altLang="en-US"/>
              <a:pPr>
                <a:defRPr/>
              </a:pPr>
              <a:t>‹#›</a:t>
            </a:fld>
            <a:endParaRPr lang="en-US" altLang="en-US"/>
          </a:p>
        </p:txBody>
      </p:sp>
    </p:spTree>
    <p:extLst>
      <p:ext uri="{BB962C8B-B14F-4D97-AF65-F5344CB8AC3E}">
        <p14:creationId xmlns:p14="http://schemas.microsoft.com/office/powerpoint/2010/main" val="1368742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B222913-FC33-41EC-B847-C67C2C45D6D5}" type="datetime1">
              <a:rPr lang="en-US" altLang="en-US"/>
              <a:pPr>
                <a:defRPr/>
              </a:pPr>
              <a:t>4/28/2024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B30C59-A7AA-4236-A56A-7791D063A79C}" type="slidenum">
              <a:rPr lang="en-US" altLang="en-US"/>
              <a:pPr>
                <a:defRPr/>
              </a:pPr>
              <a:t>‹#›</a:t>
            </a:fld>
            <a:endParaRPr lang="en-US" altLang="en-US"/>
          </a:p>
        </p:txBody>
      </p:sp>
    </p:spTree>
    <p:extLst>
      <p:ext uri="{BB962C8B-B14F-4D97-AF65-F5344CB8AC3E}">
        <p14:creationId xmlns:p14="http://schemas.microsoft.com/office/powerpoint/2010/main" val="1525892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1537EFF-224F-4420-8D9B-05E9B6871B23}" type="datetime1">
              <a:rPr lang="en-US" altLang="en-US"/>
              <a:pPr>
                <a:defRPr/>
              </a:pPr>
              <a:t>4/28/2024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3F2C9D-9511-418A-8241-B32763C40513}" type="slidenum">
              <a:rPr lang="en-US" altLang="en-US"/>
              <a:pPr>
                <a:defRPr/>
              </a:pPr>
              <a:t>‹#›</a:t>
            </a:fld>
            <a:endParaRPr lang="en-US" altLang="en-US"/>
          </a:p>
        </p:txBody>
      </p:sp>
    </p:spTree>
    <p:extLst>
      <p:ext uri="{BB962C8B-B14F-4D97-AF65-F5344CB8AC3E}">
        <p14:creationId xmlns:p14="http://schemas.microsoft.com/office/powerpoint/2010/main" val="4149172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A900FC7-5B90-4D0E-AE13-29C55FEBC2AF}" type="datetime1">
              <a:rPr lang="en-US" altLang="en-US"/>
              <a:pPr>
                <a:defRPr/>
              </a:pPr>
              <a:t>4/28/2024</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1922F5-1801-400B-B9DC-AE482E442C61}" type="slidenum">
              <a:rPr lang="en-US" altLang="en-US"/>
              <a:pPr>
                <a:defRPr/>
              </a:pPr>
              <a:t>‹#›</a:t>
            </a:fld>
            <a:endParaRPr lang="en-US" altLang="en-US"/>
          </a:p>
        </p:txBody>
      </p:sp>
    </p:spTree>
    <p:extLst>
      <p:ext uri="{BB962C8B-B14F-4D97-AF65-F5344CB8AC3E}">
        <p14:creationId xmlns:p14="http://schemas.microsoft.com/office/powerpoint/2010/main" val="401711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EC0C058-D2A7-4CD4-8E6D-51E999630734}" type="datetime1">
              <a:rPr lang="en-US" altLang="en-US"/>
              <a:pPr>
                <a:defRPr/>
              </a:pPr>
              <a:t>4/28/2024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4338AB-03C5-4259-A02C-20CCFBD7BA8D}" type="slidenum">
              <a:rPr lang="en-US" altLang="en-US"/>
              <a:pPr>
                <a:defRPr/>
              </a:pPr>
              <a:t>‹#›</a:t>
            </a:fld>
            <a:endParaRPr lang="en-US" altLang="en-US"/>
          </a:p>
        </p:txBody>
      </p:sp>
    </p:spTree>
    <p:extLst>
      <p:ext uri="{BB962C8B-B14F-4D97-AF65-F5344CB8AC3E}">
        <p14:creationId xmlns:p14="http://schemas.microsoft.com/office/powerpoint/2010/main" val="194610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FB1A366A-082F-49F3-B96B-53F0E6FE2C0B}" type="datetime1">
              <a:rPr lang="en-US" altLang="en-US"/>
              <a:pPr>
                <a:defRPr/>
              </a:pPr>
              <a:t>4/28/2024</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F2BE04-8861-45BF-8B5A-AEB93E06ABDF}" type="slidenum">
              <a:rPr lang="en-US" altLang="en-US"/>
              <a:pPr>
                <a:defRPr/>
              </a:pPr>
              <a:t>‹#›</a:t>
            </a:fld>
            <a:endParaRPr lang="en-US" altLang="en-US"/>
          </a:p>
        </p:txBody>
      </p:sp>
    </p:spTree>
    <p:extLst>
      <p:ext uri="{BB962C8B-B14F-4D97-AF65-F5344CB8AC3E}">
        <p14:creationId xmlns:p14="http://schemas.microsoft.com/office/powerpoint/2010/main" val="2147914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D5A093D5-223C-45E8-8444-F0061020FEC9}" type="datetime1">
              <a:rPr lang="en-US" altLang="en-US"/>
              <a:pPr>
                <a:defRPr/>
              </a:pPr>
              <a:t>4/28/2024</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C1C71D-138D-48BE-BA6E-9FD8873F7429}" type="slidenum">
              <a:rPr lang="en-US" altLang="en-US"/>
              <a:pPr>
                <a:defRPr/>
              </a:pPr>
              <a:t>‹#›</a:t>
            </a:fld>
            <a:endParaRPr lang="en-US" altLang="en-US"/>
          </a:p>
        </p:txBody>
      </p:sp>
    </p:spTree>
    <p:extLst>
      <p:ext uri="{BB962C8B-B14F-4D97-AF65-F5344CB8AC3E}">
        <p14:creationId xmlns:p14="http://schemas.microsoft.com/office/powerpoint/2010/main" val="3143406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A17230B-7165-43BB-8F05-8B0F4A1683FE}" type="datetime1">
              <a:rPr lang="en-US" altLang="en-US"/>
              <a:pPr>
                <a:defRPr/>
              </a:pPr>
              <a:t>4/28/2024</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FD2B73-CA71-4290-9EBE-7B676D5EE02A}" type="slidenum">
              <a:rPr lang="en-US" altLang="en-US"/>
              <a:pPr>
                <a:defRPr/>
              </a:pPr>
              <a:t>‹#›</a:t>
            </a:fld>
            <a:endParaRPr lang="en-US" altLang="en-US"/>
          </a:p>
        </p:txBody>
      </p:sp>
    </p:spTree>
    <p:extLst>
      <p:ext uri="{BB962C8B-B14F-4D97-AF65-F5344CB8AC3E}">
        <p14:creationId xmlns:p14="http://schemas.microsoft.com/office/powerpoint/2010/main" val="182256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2A45B14-EF90-47AC-BECE-EF1C77E78A68}" type="datetime1">
              <a:rPr lang="en-US" altLang="en-US"/>
              <a:pPr>
                <a:defRPr/>
              </a:pPr>
              <a:t>4/28/2024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AF78E98-6CB7-4B19-8DD2-D28C400A5E2D}" type="slidenum">
              <a:rPr lang="en-US" altLang="en-US"/>
              <a:pPr>
                <a:defRPr/>
              </a:pPr>
              <a:t>‹#›</a:t>
            </a:fld>
            <a:endParaRPr lang="en-US" altLang="en-US"/>
          </a:p>
        </p:txBody>
      </p:sp>
    </p:spTree>
    <p:extLst>
      <p:ext uri="{BB962C8B-B14F-4D97-AF65-F5344CB8AC3E}">
        <p14:creationId xmlns:p14="http://schemas.microsoft.com/office/powerpoint/2010/main" val="1967506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DE7295D-3DF5-46E7-A79F-A5265D1621D1}" type="datetime1">
              <a:rPr lang="en-US" altLang="en-US"/>
              <a:pPr>
                <a:defRPr/>
              </a:pPr>
              <a:t>4/28/2024</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C25398E-392A-4902-AD66-ABE4181410C4}" type="slidenum">
              <a:rPr lang="en-US" altLang="en-US"/>
              <a:pPr>
                <a:defRPr/>
              </a:pPr>
              <a:t>‹#›</a:t>
            </a:fld>
            <a:endParaRPr lang="en-US" altLang="en-US"/>
          </a:p>
        </p:txBody>
      </p:sp>
    </p:spTree>
    <p:extLst>
      <p:ext uri="{BB962C8B-B14F-4D97-AF65-F5344CB8AC3E}">
        <p14:creationId xmlns:p14="http://schemas.microsoft.com/office/powerpoint/2010/main" val="31681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accent2"/>
                </a:solidFill>
                <a:latin typeface="Arial" charset="0"/>
                <a:ea typeface="ＭＳ Ｐゴシック" pitchFamily="-110" charset="-128"/>
              </a:defRPr>
            </a:lvl1pPr>
          </a:lstStyle>
          <a:p>
            <a:pPr>
              <a:defRPr/>
            </a:pPr>
            <a:fld id="{2866C594-3348-4B65-94D4-78394FC31251}" type="datetime1">
              <a:rPr lang="en-US" altLang="en-US"/>
              <a:pPr>
                <a:defRPr/>
              </a:pPr>
              <a:t>4/28/2024</a:t>
            </a:fld>
            <a:endParaRPr lang="en-US" altLang="en-US"/>
          </a:p>
        </p:txBody>
      </p:sp>
      <p:sp>
        <p:nvSpPr>
          <p:cNvPr id="1029" name="Rectangle 5"/>
          <p:cNvSpPr>
            <a:spLocks noGrp="1" noChangeArrowheads="1"/>
          </p:cNvSpPr>
          <p:nvPr>
            <p:ph type="ftr" sz="quarter" idx="3"/>
          </p:nvPr>
        </p:nvSpPr>
        <p:spPr bwMode="auto">
          <a:xfrm>
            <a:off x="28194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accent2"/>
                </a:solidFill>
                <a:latin typeface="Arial" pitchFamily="-110"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0198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accent2"/>
                </a:solidFill>
              </a:defRPr>
            </a:lvl1pPr>
          </a:lstStyle>
          <a:p>
            <a:pPr>
              <a:defRPr/>
            </a:pPr>
            <a:fld id="{24F57F95-388E-48F7-A767-2D0ED84B99CB}" type="slidenum">
              <a:rPr lang="en-US" altLang="en-US"/>
              <a:pPr>
                <a:defRPr/>
              </a:pPr>
              <a:t>‹#›</a:t>
            </a:fld>
            <a:endParaRPr lang="en-US" altLang="en-US"/>
          </a:p>
        </p:txBody>
      </p:sp>
      <p:pic>
        <p:nvPicPr>
          <p:cNvPr id="1031" name="Picture 7"/>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278813" y="4629150"/>
            <a:ext cx="363537"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7"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ftr="0"/>
  <p:txStyles>
    <p:title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p:titleStyle>
    <p:bodyStyle>
      <a:lvl1pPr marL="342900" indent="-342900" algn="l" rtl="0" eaLnBrk="0" fontAlgn="base" hangingPunct="0">
        <a:spcBef>
          <a:spcPct val="20000"/>
        </a:spcBef>
        <a:spcAft>
          <a:spcPct val="0"/>
        </a:spcAft>
        <a:buChar char="•"/>
        <a:defRPr sz="3200">
          <a:solidFill>
            <a:srgbClr val="003399"/>
          </a:solidFill>
          <a:latin typeface="+mn-lt"/>
          <a:ea typeface="ＭＳ Ｐゴシック" pitchFamily="-110" charset="-128"/>
          <a:cs typeface="+mn-cs"/>
        </a:defRPr>
      </a:lvl1pPr>
      <a:lvl2pPr marL="742950" indent="-285750" algn="l" rtl="0" eaLnBrk="0" fontAlgn="base" hangingPunct="0">
        <a:spcBef>
          <a:spcPct val="20000"/>
        </a:spcBef>
        <a:spcAft>
          <a:spcPct val="0"/>
        </a:spcAft>
        <a:buChar char="–"/>
        <a:defRPr sz="2800">
          <a:solidFill>
            <a:srgbClr val="003399"/>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rgbClr val="003399"/>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rgbClr val="003399"/>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rgbClr val="003399"/>
          </a:solidFill>
          <a:latin typeface="+mn-lt"/>
          <a:ea typeface="ＭＳ Ｐゴシック" pitchFamily="-110" charset="-128"/>
        </a:defRPr>
      </a:lvl5pPr>
      <a:lvl6pPr marL="2514600" indent="-228600" algn="l" rtl="0" fontAlgn="base">
        <a:spcBef>
          <a:spcPct val="20000"/>
        </a:spcBef>
        <a:spcAft>
          <a:spcPct val="0"/>
        </a:spcAft>
        <a:buChar char="»"/>
        <a:defRPr sz="2000">
          <a:solidFill>
            <a:srgbClr val="003399"/>
          </a:solidFill>
          <a:latin typeface="+mn-lt"/>
          <a:ea typeface="ＭＳ Ｐゴシック" pitchFamily="-110" charset="-128"/>
        </a:defRPr>
      </a:lvl6pPr>
      <a:lvl7pPr marL="2971800" indent="-228600" algn="l" rtl="0" fontAlgn="base">
        <a:spcBef>
          <a:spcPct val="20000"/>
        </a:spcBef>
        <a:spcAft>
          <a:spcPct val="0"/>
        </a:spcAft>
        <a:buChar char="»"/>
        <a:defRPr sz="2000">
          <a:solidFill>
            <a:srgbClr val="003399"/>
          </a:solidFill>
          <a:latin typeface="+mn-lt"/>
          <a:ea typeface="ＭＳ Ｐゴシック" pitchFamily="-110" charset="-128"/>
        </a:defRPr>
      </a:lvl7pPr>
      <a:lvl8pPr marL="3429000" indent="-228600" algn="l" rtl="0" fontAlgn="base">
        <a:spcBef>
          <a:spcPct val="20000"/>
        </a:spcBef>
        <a:spcAft>
          <a:spcPct val="0"/>
        </a:spcAft>
        <a:buChar char="»"/>
        <a:defRPr sz="2000">
          <a:solidFill>
            <a:srgbClr val="003399"/>
          </a:solidFill>
          <a:latin typeface="+mn-lt"/>
          <a:ea typeface="ＭＳ Ｐゴシック" pitchFamily="-110" charset="-128"/>
        </a:defRPr>
      </a:lvl8pPr>
      <a:lvl9pPr marL="3886200" indent="-228600" algn="l" rtl="0" fontAlgn="base">
        <a:spcBef>
          <a:spcPct val="20000"/>
        </a:spcBef>
        <a:spcAft>
          <a:spcPct val="0"/>
        </a:spcAft>
        <a:buChar char="»"/>
        <a:defRPr sz="2000">
          <a:solidFill>
            <a:srgbClr val="003399"/>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0.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1504950"/>
            <a:ext cx="8458200" cy="1371600"/>
          </a:xfrm>
        </p:spPr>
        <p:txBody>
          <a:bodyPr/>
          <a:lstStyle/>
          <a:p>
            <a:pPr eaLnBrk="1" hangingPunct="1"/>
            <a:r>
              <a:rPr lang="en-US" altLang="en-US" sz="3200" dirty="0">
                <a:ea typeface="ＭＳ Ｐゴシック" panose="020B0600070205080204" pitchFamily="34" charset="-128"/>
              </a:rPr>
              <a:t>Evaluation of In-Service Field </a:t>
            </a:r>
            <a:br>
              <a:rPr lang="en-US" altLang="en-US" sz="3200" dirty="0">
                <a:ea typeface="ＭＳ Ｐゴシック" panose="020B0600070205080204" pitchFamily="34" charset="-128"/>
              </a:rPr>
            </a:br>
            <a:r>
              <a:rPr lang="en-US" altLang="en-US" sz="3200" dirty="0">
                <a:ea typeface="ＭＳ Ｐゴシック" panose="020B0600070205080204" pitchFamily="34" charset="-128"/>
              </a:rPr>
              <a:t>Performance of High Polymer-Modified Asphalt Concrete Overlays</a:t>
            </a:r>
          </a:p>
        </p:txBody>
      </p:sp>
      <p:sp>
        <p:nvSpPr>
          <p:cNvPr id="4099" name="Rectangle 3"/>
          <p:cNvSpPr>
            <a:spLocks noGrp="1" noChangeArrowheads="1"/>
          </p:cNvSpPr>
          <p:nvPr>
            <p:ph type="subTitle" idx="1"/>
          </p:nvPr>
        </p:nvSpPr>
        <p:spPr>
          <a:xfrm>
            <a:off x="533400" y="4342732"/>
            <a:ext cx="8458200" cy="685800"/>
          </a:xfrm>
        </p:spPr>
        <p:txBody>
          <a:bodyPr/>
          <a:lstStyle/>
          <a:p>
            <a:pPr eaLnBrk="1" hangingPunct="1"/>
            <a:r>
              <a:rPr lang="en-US" altLang="en-US" sz="1800" b="1" i="1" dirty="0">
                <a:solidFill>
                  <a:schemeClr val="tx1"/>
                </a:solidFill>
                <a:ea typeface="ＭＳ Ｐゴシック" panose="020B0600070205080204" pitchFamily="34" charset="-128"/>
              </a:rPr>
              <a:t>2024 Nevada Transportation Conference, Session 3</a:t>
            </a:r>
          </a:p>
          <a:p>
            <a:pPr eaLnBrk="1" hangingPunct="1"/>
            <a:r>
              <a:rPr lang="en-US" altLang="en-US" sz="1800" dirty="0">
                <a:solidFill>
                  <a:schemeClr val="tx1"/>
                </a:solidFill>
                <a:ea typeface="ＭＳ Ｐゴシック" panose="020B0600070205080204" pitchFamily="34" charset="-128"/>
              </a:rPr>
              <a:t>Tuesday, May 7</a:t>
            </a:r>
            <a:r>
              <a:rPr lang="en-US" altLang="en-US" sz="1800" baseline="30000" dirty="0">
                <a:solidFill>
                  <a:schemeClr val="tx1"/>
                </a:solidFill>
                <a:ea typeface="ＭＳ Ｐゴシック" panose="020B0600070205080204" pitchFamily="34" charset="-128"/>
              </a:rPr>
              <a:t>th</a:t>
            </a:r>
            <a:r>
              <a:rPr lang="en-US" altLang="en-US" sz="1800" dirty="0">
                <a:solidFill>
                  <a:schemeClr val="tx1"/>
                </a:solidFill>
                <a:ea typeface="ＭＳ Ｐゴシック" panose="020B0600070205080204" pitchFamily="34" charset="-128"/>
              </a:rPr>
              <a:t>, 2024</a:t>
            </a:r>
          </a:p>
          <a:p>
            <a:pPr eaLnBrk="1" hangingPunct="1"/>
            <a:endParaRPr lang="en-US" altLang="en-US" sz="1800" dirty="0">
              <a:solidFill>
                <a:schemeClr val="tx1"/>
              </a:solidFill>
              <a:ea typeface="ＭＳ Ｐゴシック" panose="020B0600070205080204" pitchFamily="34" charset="-128"/>
            </a:endParaRPr>
          </a:p>
        </p:txBody>
      </p:sp>
      <p:sp>
        <p:nvSpPr>
          <p:cNvPr id="4" name="Rectangle 3"/>
          <p:cNvSpPr txBox="1">
            <a:spLocks noChangeArrowheads="1"/>
          </p:cNvSpPr>
          <p:nvPr/>
        </p:nvSpPr>
        <p:spPr bwMode="auto">
          <a:xfrm>
            <a:off x="533400" y="3028950"/>
            <a:ext cx="8077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l" rtl="0" eaLnBrk="0" fontAlgn="base" hangingPunct="0">
              <a:spcBef>
                <a:spcPct val="20000"/>
              </a:spcBef>
              <a:spcAft>
                <a:spcPct val="0"/>
              </a:spcAft>
              <a:buFontTx/>
              <a:buNone/>
              <a:defRPr sz="2800">
                <a:solidFill>
                  <a:srgbClr val="003399"/>
                </a:solidFill>
                <a:latin typeface="+mn-lt"/>
                <a:ea typeface="ＭＳ Ｐゴシック" pitchFamily="-110" charset="-128"/>
                <a:cs typeface="+mn-cs"/>
              </a:defRPr>
            </a:lvl1pPr>
            <a:lvl2pPr marL="742950" indent="-285750" algn="l" rtl="0" eaLnBrk="0" fontAlgn="base" hangingPunct="0">
              <a:spcBef>
                <a:spcPct val="20000"/>
              </a:spcBef>
              <a:spcAft>
                <a:spcPct val="0"/>
              </a:spcAft>
              <a:buChar char="–"/>
              <a:defRPr sz="2800">
                <a:solidFill>
                  <a:srgbClr val="003399"/>
                </a:solidFill>
                <a:latin typeface="+mn-lt"/>
                <a:ea typeface="ＭＳ Ｐゴシック" pitchFamily="-110" charset="-128"/>
              </a:defRPr>
            </a:lvl2pPr>
            <a:lvl3pPr marL="1143000" indent="-228600" algn="l" rtl="0" eaLnBrk="0" fontAlgn="base" hangingPunct="0">
              <a:spcBef>
                <a:spcPct val="20000"/>
              </a:spcBef>
              <a:spcAft>
                <a:spcPct val="0"/>
              </a:spcAft>
              <a:buChar char="•"/>
              <a:defRPr sz="2400">
                <a:solidFill>
                  <a:srgbClr val="003399"/>
                </a:solidFill>
                <a:latin typeface="+mn-lt"/>
                <a:ea typeface="ＭＳ Ｐゴシック" pitchFamily="-110" charset="-128"/>
              </a:defRPr>
            </a:lvl3pPr>
            <a:lvl4pPr marL="1600200" indent="-228600" algn="l" rtl="0" eaLnBrk="0" fontAlgn="base" hangingPunct="0">
              <a:spcBef>
                <a:spcPct val="20000"/>
              </a:spcBef>
              <a:spcAft>
                <a:spcPct val="0"/>
              </a:spcAft>
              <a:buChar char="–"/>
              <a:defRPr sz="2000">
                <a:solidFill>
                  <a:srgbClr val="003399"/>
                </a:solidFill>
                <a:latin typeface="+mn-lt"/>
                <a:ea typeface="ＭＳ Ｐゴシック" pitchFamily="-110" charset="-128"/>
              </a:defRPr>
            </a:lvl4pPr>
            <a:lvl5pPr marL="2057400" indent="-228600" algn="l" rtl="0" eaLnBrk="0" fontAlgn="base" hangingPunct="0">
              <a:spcBef>
                <a:spcPct val="20000"/>
              </a:spcBef>
              <a:spcAft>
                <a:spcPct val="0"/>
              </a:spcAft>
              <a:buChar char="»"/>
              <a:defRPr sz="2000">
                <a:solidFill>
                  <a:srgbClr val="003399"/>
                </a:solidFill>
                <a:latin typeface="+mn-lt"/>
                <a:ea typeface="ＭＳ Ｐゴシック" pitchFamily="-110" charset="-128"/>
              </a:defRPr>
            </a:lvl5pPr>
            <a:lvl6pPr marL="2514600" indent="-228600" algn="l" rtl="0" fontAlgn="base">
              <a:spcBef>
                <a:spcPct val="20000"/>
              </a:spcBef>
              <a:spcAft>
                <a:spcPct val="0"/>
              </a:spcAft>
              <a:buChar char="»"/>
              <a:defRPr sz="2000">
                <a:solidFill>
                  <a:srgbClr val="003399"/>
                </a:solidFill>
                <a:latin typeface="+mn-lt"/>
                <a:ea typeface="ＭＳ Ｐゴシック" pitchFamily="-110" charset="-128"/>
              </a:defRPr>
            </a:lvl6pPr>
            <a:lvl7pPr marL="2971800" indent="-228600" algn="l" rtl="0" fontAlgn="base">
              <a:spcBef>
                <a:spcPct val="20000"/>
              </a:spcBef>
              <a:spcAft>
                <a:spcPct val="0"/>
              </a:spcAft>
              <a:buChar char="»"/>
              <a:defRPr sz="2000">
                <a:solidFill>
                  <a:srgbClr val="003399"/>
                </a:solidFill>
                <a:latin typeface="+mn-lt"/>
                <a:ea typeface="ＭＳ Ｐゴシック" pitchFamily="-110" charset="-128"/>
              </a:defRPr>
            </a:lvl7pPr>
            <a:lvl8pPr marL="3429000" indent="-228600" algn="l" rtl="0" fontAlgn="base">
              <a:spcBef>
                <a:spcPct val="20000"/>
              </a:spcBef>
              <a:spcAft>
                <a:spcPct val="0"/>
              </a:spcAft>
              <a:buChar char="»"/>
              <a:defRPr sz="2000">
                <a:solidFill>
                  <a:srgbClr val="003399"/>
                </a:solidFill>
                <a:latin typeface="+mn-lt"/>
                <a:ea typeface="ＭＳ Ｐゴシック" pitchFamily="-110" charset="-128"/>
              </a:defRPr>
            </a:lvl8pPr>
            <a:lvl9pPr marL="3886200" indent="-228600" algn="l" rtl="0" fontAlgn="base">
              <a:spcBef>
                <a:spcPct val="20000"/>
              </a:spcBef>
              <a:spcAft>
                <a:spcPct val="0"/>
              </a:spcAft>
              <a:buChar char="»"/>
              <a:defRPr sz="2000">
                <a:solidFill>
                  <a:srgbClr val="003399"/>
                </a:solidFill>
                <a:latin typeface="+mn-lt"/>
                <a:ea typeface="ＭＳ Ｐゴシック" pitchFamily="-110" charset="-128"/>
              </a:defRPr>
            </a:lvl9pPr>
          </a:lstStyle>
          <a:p>
            <a:pPr eaLnBrk="1" hangingPunct="1">
              <a:defRPr/>
            </a:pPr>
            <a:r>
              <a:rPr lang="en-US" altLang="en-US" sz="2400" b="1" i="1" kern="0" dirty="0">
                <a:solidFill>
                  <a:schemeClr val="tx1"/>
                </a:solidFill>
                <a:ea typeface="ＭＳ Ｐゴシック" panose="020B0600070205080204" pitchFamily="34" charset="-128"/>
              </a:rPr>
              <a:t>Jhony Habbouche, Ph.D., P.E.</a:t>
            </a:r>
          </a:p>
          <a:p>
            <a:pPr eaLnBrk="1" hangingPunct="1">
              <a:defRPr/>
            </a:pPr>
            <a:r>
              <a:rPr lang="en-US" altLang="en-US" sz="1800" kern="0" dirty="0">
                <a:solidFill>
                  <a:schemeClr val="tx1"/>
                </a:solidFill>
                <a:ea typeface="ＭＳ Ｐゴシック" panose="020B0600070205080204" pitchFamily="34" charset="-128"/>
              </a:rPr>
              <a:t>Senior Research Scientist – Pavements </a:t>
            </a:r>
          </a:p>
          <a:p>
            <a:pPr eaLnBrk="1" hangingPunct="1">
              <a:defRPr/>
            </a:pPr>
            <a:r>
              <a:rPr lang="en-US" altLang="en-US" sz="1800" kern="0" dirty="0">
                <a:solidFill>
                  <a:schemeClr val="tx1"/>
                </a:solidFill>
                <a:ea typeface="ＭＳ Ｐゴシック" panose="020B0600070205080204" pitchFamily="34" charset="-128"/>
              </a:rPr>
              <a:t>Virginia Transportation Research Council (VTRC)</a:t>
            </a:r>
          </a:p>
        </p:txBody>
      </p:sp>
      <p:pic>
        <p:nvPicPr>
          <p:cNvPr id="28674" name="Picture 2" descr="NTC 2024 Logo">
            <a:extLst>
              <a:ext uri="{FF2B5EF4-FFF2-40B4-BE49-F238E27FC236}">
                <a16:creationId xmlns:a16="http://schemas.microsoft.com/office/drawing/2014/main" id="{98EBCEEA-F254-AB29-9E2D-8DFDD56D9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962289"/>
            <a:ext cx="2057400" cy="2033338"/>
          </a:xfrm>
          <a:prstGeom prst="rect">
            <a:avLst/>
          </a:prstGeom>
          <a:noFill/>
          <a:extLst>
            <a:ext uri="{909E8E84-426E-40DD-AFC4-6F175D3DCCD1}">
              <a14:hiddenFill xmlns:a14="http://schemas.microsoft.com/office/drawing/2010/main">
                <a:solidFill>
                  <a:srgbClr val="FFFFFF"/>
                </a:solidFill>
              </a14:hiddenFill>
            </a:ext>
          </a:extLst>
        </p:spPr>
      </p:pic>
      <p:pic>
        <p:nvPicPr>
          <p:cNvPr id="28676" name="Picture 4" descr="Project logo">
            <a:extLst>
              <a:ext uri="{FF2B5EF4-FFF2-40B4-BE49-F238E27FC236}">
                <a16:creationId xmlns:a16="http://schemas.microsoft.com/office/drawing/2014/main" id="{E98A702D-9422-92C5-B612-6E3157BA82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7100" y="295701"/>
            <a:ext cx="2209800" cy="7657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7D76B9D2-23ED-465F-B241-1EEAED1A870C}" type="slidenum">
              <a:rPr lang="en-US" altLang="en-US" sz="1400" smtClean="0">
                <a:solidFill>
                  <a:schemeClr val="accent2"/>
                </a:solidFill>
              </a:rPr>
              <a:pPr>
                <a:spcBef>
                  <a:spcPct val="0"/>
                </a:spcBef>
                <a:buFontTx/>
                <a:buNone/>
              </a:pPr>
              <a:t>10</a:t>
            </a:fld>
            <a:endParaRPr lang="en-US" altLang="en-US" sz="1400">
              <a:solidFill>
                <a:schemeClr val="accent2"/>
              </a:solidFill>
            </a:endParaRPr>
          </a:p>
        </p:txBody>
      </p:sp>
      <p:graphicFrame>
        <p:nvGraphicFramePr>
          <p:cNvPr id="4" name="Table 3"/>
          <p:cNvGraphicFramePr>
            <a:graphicFrameLocks noGrp="1"/>
          </p:cNvGraphicFramePr>
          <p:nvPr/>
        </p:nvGraphicFramePr>
        <p:xfrm>
          <a:off x="381000" y="1181100"/>
          <a:ext cx="8381999" cy="3905244"/>
        </p:xfrm>
        <a:graphic>
          <a:graphicData uri="http://schemas.openxmlformats.org/drawingml/2006/table">
            <a:tbl>
              <a:tblPr firstRow="1" firstCol="1" bandRow="1">
                <a:tableStyleId>{21E4AEA4-8DFA-4A89-87EB-49C32662AFE0}</a:tableStyleId>
              </a:tblPr>
              <a:tblGrid>
                <a:gridCol w="685800">
                  <a:extLst>
                    <a:ext uri="{9D8B030D-6E8A-4147-A177-3AD203B41FA5}">
                      <a16:colId xmlns:a16="http://schemas.microsoft.com/office/drawing/2014/main" val="4207437981"/>
                    </a:ext>
                  </a:extLst>
                </a:gridCol>
                <a:gridCol w="3505200">
                  <a:extLst>
                    <a:ext uri="{9D8B030D-6E8A-4147-A177-3AD203B41FA5}">
                      <a16:colId xmlns:a16="http://schemas.microsoft.com/office/drawing/2014/main" val="568680347"/>
                    </a:ext>
                  </a:extLst>
                </a:gridCol>
                <a:gridCol w="3200400">
                  <a:extLst>
                    <a:ext uri="{9D8B030D-6E8A-4147-A177-3AD203B41FA5}">
                      <a16:colId xmlns:a16="http://schemas.microsoft.com/office/drawing/2014/main" val="3812431337"/>
                    </a:ext>
                  </a:extLst>
                </a:gridCol>
                <a:gridCol w="990599">
                  <a:extLst>
                    <a:ext uri="{9D8B030D-6E8A-4147-A177-3AD203B41FA5}">
                      <a16:colId xmlns:a16="http://schemas.microsoft.com/office/drawing/2014/main" val="3470115180"/>
                    </a:ext>
                  </a:extLst>
                </a:gridCol>
              </a:tblGrid>
              <a:tr h="323218">
                <a:tc rowSpan="2">
                  <a:txBody>
                    <a:bodyPr/>
                    <a:lstStyle/>
                    <a:p>
                      <a:pPr marL="0" marR="0" algn="ctr">
                        <a:lnSpc>
                          <a:spcPct val="107000"/>
                        </a:lnSpc>
                        <a:spcBef>
                          <a:spcPts val="0"/>
                        </a:spcBef>
                        <a:spcAft>
                          <a:spcPts val="0"/>
                        </a:spcAft>
                        <a:tabLst>
                          <a:tab pos="457200" algn="l"/>
                          <a:tab pos="577850" algn="l"/>
                        </a:tabLst>
                      </a:pPr>
                      <a:r>
                        <a:rPr lang="en-US" sz="1200" dirty="0">
                          <a:effectLst/>
                        </a:rPr>
                        <a:t>Year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rowSpan="2">
                  <a:txBody>
                    <a:bodyPr/>
                    <a:lstStyle/>
                    <a:p>
                      <a:pPr marL="0" marR="0" algn="ctr">
                        <a:lnSpc>
                          <a:spcPct val="107000"/>
                        </a:lnSpc>
                        <a:spcBef>
                          <a:spcPts val="0"/>
                        </a:spcBef>
                        <a:spcAft>
                          <a:spcPts val="0"/>
                        </a:spcAft>
                        <a:tabLst>
                          <a:tab pos="457200" algn="l"/>
                          <a:tab pos="577850" algn="l"/>
                        </a:tabLst>
                      </a:pPr>
                      <a:r>
                        <a:rPr lang="en-US" sz="1200" dirty="0">
                          <a:effectLst/>
                        </a:rPr>
                        <a:t>Comments: Mix Type / District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gridSpan="2">
                  <a:txBody>
                    <a:bodyPr/>
                    <a:lstStyle/>
                    <a:p>
                      <a:pPr marL="0" marR="0" algn="ctr">
                        <a:lnSpc>
                          <a:spcPct val="107000"/>
                        </a:lnSpc>
                        <a:spcBef>
                          <a:spcPts val="0"/>
                        </a:spcBef>
                        <a:spcAft>
                          <a:spcPts val="0"/>
                        </a:spcAft>
                        <a:tabLst>
                          <a:tab pos="457200" algn="l"/>
                          <a:tab pos="577850" algn="l"/>
                        </a:tabLst>
                      </a:pPr>
                      <a:r>
                        <a:rPr lang="en-US" sz="1200" dirty="0">
                          <a:effectLst/>
                        </a:rPr>
                        <a:t>Quantity of HP AC Mixes Produced (tons)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hMerge="1">
                  <a:txBody>
                    <a:bodyPr/>
                    <a:lstStyle/>
                    <a:p>
                      <a:endParaRPr lang="en-US"/>
                    </a:p>
                  </a:txBody>
                  <a:tcPr/>
                </a:tc>
                <a:extLst>
                  <a:ext uri="{0D108BD9-81ED-4DB2-BD59-A6C34878D82A}">
                    <a16:rowId xmlns:a16="http://schemas.microsoft.com/office/drawing/2014/main" val="2848582441"/>
                  </a:ext>
                </a:extLst>
              </a:tr>
              <a:tr h="323218">
                <a:tc vMerge="1">
                  <a:txBody>
                    <a:bodyPr/>
                    <a:lstStyle/>
                    <a:p>
                      <a:endParaRPr lang="en-US"/>
                    </a:p>
                  </a:txBody>
                  <a:tcPr/>
                </a:tc>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Specific per Mix Type &amp; District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extLst>
                  <a:ext uri="{0D108BD9-81ED-4DB2-BD59-A6C34878D82A}">
                    <a16:rowId xmlns:a16="http://schemas.microsoft.com/office/drawing/2014/main" val="436646614"/>
                  </a:ext>
                </a:extLst>
              </a:tr>
              <a:tr h="323218">
                <a:tc>
                  <a:txBody>
                    <a:bodyPr/>
                    <a:lstStyle/>
                    <a:p>
                      <a:pPr marL="0" marR="0" algn="ctr">
                        <a:lnSpc>
                          <a:spcPct val="107000"/>
                        </a:lnSpc>
                        <a:spcBef>
                          <a:spcPts val="0"/>
                        </a:spcBef>
                        <a:spcAft>
                          <a:spcPts val="0"/>
                        </a:spcAft>
                        <a:tabLst>
                          <a:tab pos="457200" algn="l"/>
                          <a:tab pos="577850" algn="l"/>
                        </a:tabLst>
                      </a:pPr>
                      <a:r>
                        <a:rPr lang="en-US" sz="1200">
                          <a:effectLst/>
                        </a:rPr>
                        <a:t>2014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SM-9.5 / NOVA (trial section)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extLst>
                  <a:ext uri="{0D108BD9-81ED-4DB2-BD59-A6C34878D82A}">
                    <a16:rowId xmlns:a16="http://schemas.microsoft.com/office/drawing/2014/main" val="645932671"/>
                  </a:ext>
                </a:extLst>
              </a:tr>
              <a:tr h="195706">
                <a:tc rowSpan="3">
                  <a:txBody>
                    <a:bodyPr/>
                    <a:lstStyle/>
                    <a:p>
                      <a:pPr marL="0" marR="0" algn="ctr">
                        <a:lnSpc>
                          <a:spcPct val="107000"/>
                        </a:lnSpc>
                        <a:spcBef>
                          <a:spcPts val="0"/>
                        </a:spcBef>
                        <a:spcAft>
                          <a:spcPts val="0"/>
                        </a:spcAft>
                        <a:tabLst>
                          <a:tab pos="457200" algn="l"/>
                          <a:tab pos="577850" algn="l"/>
                        </a:tabLst>
                      </a:pPr>
                      <a:r>
                        <a:rPr lang="en-US" sz="1200">
                          <a:effectLst/>
                        </a:rPr>
                        <a:t>2015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SM-9.0 / NOVA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4,808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rowSpan="3">
                  <a:txBody>
                    <a:bodyPr/>
                    <a:lstStyle/>
                    <a:p>
                      <a:pPr marL="0" marR="0" algn="ctr">
                        <a:lnSpc>
                          <a:spcPct val="107000"/>
                        </a:lnSpc>
                        <a:spcBef>
                          <a:spcPts val="0"/>
                        </a:spcBef>
                        <a:spcAft>
                          <a:spcPts val="0"/>
                        </a:spcAft>
                        <a:tabLst>
                          <a:tab pos="457200" algn="l"/>
                          <a:tab pos="577850" algn="l"/>
                        </a:tabLst>
                      </a:pPr>
                      <a:r>
                        <a:rPr lang="en-US" sz="1200" b="1" dirty="0">
                          <a:effectLst/>
                        </a:rPr>
                        <a:t>44,084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extLst>
                  <a:ext uri="{0D108BD9-81ED-4DB2-BD59-A6C34878D82A}">
                    <a16:rowId xmlns:a16="http://schemas.microsoft.com/office/drawing/2014/main" val="2052254805"/>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dirty="0">
                          <a:effectLst/>
                        </a:rPr>
                        <a:t>SM-12.5 / NOVA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31,972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3063577478"/>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dirty="0">
                          <a:effectLst/>
                        </a:rPr>
                        <a:t>SMA-9.5 / NOVA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7,304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4115322879"/>
                  </a:ext>
                </a:extLst>
              </a:tr>
              <a:tr h="195706">
                <a:tc rowSpan="2">
                  <a:txBody>
                    <a:bodyPr/>
                    <a:lstStyle/>
                    <a:p>
                      <a:pPr marL="0" marR="0" algn="ctr">
                        <a:lnSpc>
                          <a:spcPct val="107000"/>
                        </a:lnSpc>
                        <a:spcBef>
                          <a:spcPts val="0"/>
                        </a:spcBef>
                        <a:spcAft>
                          <a:spcPts val="0"/>
                        </a:spcAft>
                        <a:tabLst>
                          <a:tab pos="457200" algn="l"/>
                          <a:tab pos="577850" algn="l"/>
                        </a:tabLst>
                      </a:pPr>
                      <a:r>
                        <a:rPr lang="en-US" sz="1200">
                          <a:effectLst/>
                        </a:rPr>
                        <a:t>2016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SM-12.5 / NOVA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5,643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rowSpan="2">
                  <a:txBody>
                    <a:bodyPr/>
                    <a:lstStyle/>
                    <a:p>
                      <a:pPr marL="0" marR="0" algn="ctr">
                        <a:lnSpc>
                          <a:spcPct val="107000"/>
                        </a:lnSpc>
                        <a:spcBef>
                          <a:spcPts val="0"/>
                        </a:spcBef>
                        <a:spcAft>
                          <a:spcPts val="0"/>
                        </a:spcAft>
                        <a:tabLst>
                          <a:tab pos="457200" algn="l"/>
                          <a:tab pos="577850" algn="l"/>
                        </a:tabLst>
                      </a:pPr>
                      <a:r>
                        <a:rPr lang="en-US" sz="1200" b="1" dirty="0">
                          <a:effectLst/>
                        </a:rPr>
                        <a:t>11,848</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extLst>
                  <a:ext uri="{0D108BD9-81ED-4DB2-BD59-A6C34878D82A}">
                    <a16:rowId xmlns:a16="http://schemas.microsoft.com/office/drawing/2014/main" val="249835234"/>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SMA-9.5 / Richmond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6,205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3205073617"/>
                  </a:ext>
                </a:extLst>
              </a:tr>
              <a:tr h="195706">
                <a:tc rowSpan="5">
                  <a:txBody>
                    <a:bodyPr/>
                    <a:lstStyle/>
                    <a:p>
                      <a:pPr marL="0" marR="0" algn="ctr">
                        <a:lnSpc>
                          <a:spcPct val="107000"/>
                        </a:lnSpc>
                        <a:spcBef>
                          <a:spcPts val="0"/>
                        </a:spcBef>
                        <a:spcAft>
                          <a:spcPts val="0"/>
                        </a:spcAft>
                        <a:tabLst>
                          <a:tab pos="457200" algn="l"/>
                          <a:tab pos="577850" algn="l"/>
                        </a:tabLst>
                      </a:pPr>
                      <a:r>
                        <a:rPr lang="en-US" sz="1200">
                          <a:effectLst/>
                        </a:rPr>
                        <a:t>2017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SM-12.5 / Hampton Roads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11,726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rowSpan="5">
                  <a:txBody>
                    <a:bodyPr/>
                    <a:lstStyle/>
                    <a:p>
                      <a:pPr marL="0" marR="0" algn="ctr">
                        <a:lnSpc>
                          <a:spcPct val="107000"/>
                        </a:lnSpc>
                        <a:spcBef>
                          <a:spcPts val="0"/>
                        </a:spcBef>
                        <a:spcAft>
                          <a:spcPts val="0"/>
                        </a:spcAft>
                        <a:tabLst>
                          <a:tab pos="457200" algn="l"/>
                          <a:tab pos="577850" algn="l"/>
                        </a:tabLst>
                      </a:pPr>
                      <a:r>
                        <a:rPr lang="en-US" sz="1200" b="1" dirty="0">
                          <a:effectLst/>
                        </a:rPr>
                        <a:t>69,744</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extLst>
                  <a:ext uri="{0D108BD9-81ED-4DB2-BD59-A6C34878D82A}">
                    <a16:rowId xmlns:a16="http://schemas.microsoft.com/office/drawing/2014/main" val="3366436238"/>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SMA-12.5 / Hampton Roads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24,005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2556405372"/>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SM-9.5 / NOVA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3,904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1296248229"/>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SM-12.5 / NOVA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25,954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3498489401"/>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SM-12.5 / Richmond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4,155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237789590"/>
                  </a:ext>
                </a:extLst>
              </a:tr>
              <a:tr h="195706">
                <a:tc rowSpan="2">
                  <a:txBody>
                    <a:bodyPr/>
                    <a:lstStyle/>
                    <a:p>
                      <a:pPr marL="0" marR="0" algn="ctr">
                        <a:lnSpc>
                          <a:spcPct val="107000"/>
                        </a:lnSpc>
                        <a:spcBef>
                          <a:spcPts val="0"/>
                        </a:spcBef>
                        <a:spcAft>
                          <a:spcPts val="0"/>
                        </a:spcAft>
                        <a:tabLst>
                          <a:tab pos="457200" algn="l"/>
                          <a:tab pos="577850" algn="l"/>
                        </a:tabLst>
                      </a:pPr>
                      <a:r>
                        <a:rPr lang="en-US" sz="1200">
                          <a:effectLst/>
                        </a:rPr>
                        <a:t>2018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SM-9.5 / NOVA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974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rowSpan="2">
                  <a:txBody>
                    <a:bodyPr/>
                    <a:lstStyle/>
                    <a:p>
                      <a:pPr marL="0" marR="0" algn="ctr">
                        <a:lnSpc>
                          <a:spcPct val="107000"/>
                        </a:lnSpc>
                        <a:spcBef>
                          <a:spcPts val="0"/>
                        </a:spcBef>
                        <a:spcAft>
                          <a:spcPts val="0"/>
                        </a:spcAft>
                        <a:tabLst>
                          <a:tab pos="457200" algn="l"/>
                          <a:tab pos="577850" algn="l"/>
                        </a:tabLst>
                      </a:pPr>
                      <a:r>
                        <a:rPr lang="en-US" sz="1200" b="1" dirty="0">
                          <a:effectLst/>
                        </a:rPr>
                        <a:t>12,635</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extLst>
                  <a:ext uri="{0D108BD9-81ED-4DB2-BD59-A6C34878D82A}">
                    <a16:rowId xmlns:a16="http://schemas.microsoft.com/office/drawing/2014/main" val="2418866746"/>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SM-12.5 / NOVA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11,661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3557937728"/>
                  </a:ext>
                </a:extLst>
              </a:tr>
              <a:tr h="195706">
                <a:tc rowSpan="3">
                  <a:txBody>
                    <a:bodyPr/>
                    <a:lstStyle/>
                    <a:p>
                      <a:pPr marL="0" marR="0" algn="ctr">
                        <a:lnSpc>
                          <a:spcPct val="107000"/>
                        </a:lnSpc>
                        <a:spcBef>
                          <a:spcPts val="0"/>
                        </a:spcBef>
                        <a:spcAft>
                          <a:spcPts val="0"/>
                        </a:spcAft>
                        <a:tabLst>
                          <a:tab pos="457200" algn="l"/>
                          <a:tab pos="577850" algn="l"/>
                        </a:tabLst>
                      </a:pPr>
                      <a:r>
                        <a:rPr lang="en-US" sz="1200">
                          <a:effectLst/>
                        </a:rPr>
                        <a:t>2019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a:effectLst/>
                        </a:rPr>
                        <a:t>SM-9.0 / NOVA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17,724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rowSpan="3">
                  <a:txBody>
                    <a:bodyPr/>
                    <a:lstStyle/>
                    <a:p>
                      <a:pPr marL="0" marR="0" algn="ctr">
                        <a:lnSpc>
                          <a:spcPct val="107000"/>
                        </a:lnSpc>
                        <a:spcBef>
                          <a:spcPts val="0"/>
                        </a:spcBef>
                        <a:spcAft>
                          <a:spcPts val="0"/>
                        </a:spcAft>
                        <a:tabLst>
                          <a:tab pos="457200" algn="l"/>
                          <a:tab pos="577850" algn="l"/>
                        </a:tabLst>
                      </a:pPr>
                      <a:r>
                        <a:rPr lang="en-US" sz="1200" b="1" dirty="0">
                          <a:effectLst/>
                        </a:rPr>
                        <a:t>65,923</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extLst>
                  <a:ext uri="{0D108BD9-81ED-4DB2-BD59-A6C34878D82A}">
                    <a16:rowId xmlns:a16="http://schemas.microsoft.com/office/drawing/2014/main" val="3298543301"/>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SM-9.5 / NOVA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6,598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3625429327"/>
                  </a:ext>
                </a:extLst>
              </a:tr>
              <a:tr h="195706">
                <a:tc vMerge="1">
                  <a:txBody>
                    <a:bodyPr/>
                    <a:lstStyle/>
                    <a:p>
                      <a:endParaRPr lang="en-US"/>
                    </a:p>
                  </a:txBody>
                  <a:tcPr/>
                </a:tc>
                <a:tc>
                  <a:txBody>
                    <a:bodyPr/>
                    <a:lstStyle/>
                    <a:p>
                      <a:pPr marL="0" marR="0" algn="ctr">
                        <a:lnSpc>
                          <a:spcPct val="107000"/>
                        </a:lnSpc>
                        <a:spcBef>
                          <a:spcPts val="0"/>
                        </a:spcBef>
                        <a:spcAft>
                          <a:spcPts val="0"/>
                        </a:spcAft>
                        <a:tabLst>
                          <a:tab pos="457200" algn="l"/>
                          <a:tab pos="577850" algn="l"/>
                        </a:tabLst>
                      </a:pPr>
                      <a:r>
                        <a:rPr lang="en-US" sz="1200">
                          <a:effectLst/>
                        </a:rPr>
                        <a:t>SMA-9.5 / NOVA</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a:txBody>
                    <a:bodyPr/>
                    <a:lstStyle/>
                    <a:p>
                      <a:pPr marL="0" marR="0" algn="ctr">
                        <a:lnSpc>
                          <a:spcPct val="107000"/>
                        </a:lnSpc>
                        <a:spcBef>
                          <a:spcPts val="0"/>
                        </a:spcBef>
                        <a:spcAft>
                          <a:spcPts val="0"/>
                        </a:spcAft>
                        <a:tabLst>
                          <a:tab pos="457200" algn="l"/>
                          <a:tab pos="577850" algn="l"/>
                        </a:tabLst>
                      </a:pPr>
                      <a:r>
                        <a:rPr lang="en-US" sz="1200" dirty="0">
                          <a:effectLst/>
                        </a:rPr>
                        <a:t>41,601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7972" marR="67972" marT="0" marB="0" anchor="ctr"/>
                </a:tc>
                <a:tc vMerge="1">
                  <a:txBody>
                    <a:bodyPr/>
                    <a:lstStyle/>
                    <a:p>
                      <a:endParaRPr lang="en-US"/>
                    </a:p>
                  </a:txBody>
                  <a:tcPr/>
                </a:tc>
                <a:extLst>
                  <a:ext uri="{0D108BD9-81ED-4DB2-BD59-A6C34878D82A}">
                    <a16:rowId xmlns:a16="http://schemas.microsoft.com/office/drawing/2014/main" val="2751346988"/>
                  </a:ext>
                </a:extLst>
              </a:tr>
            </a:tbl>
          </a:graphicData>
        </a:graphic>
      </p:graphicFrame>
      <p:sp>
        <p:nvSpPr>
          <p:cNvPr id="6" name="Rectangle 2"/>
          <p:cNvSpPr txBox="1">
            <a:spLocks noChangeArrowheads="1"/>
          </p:cNvSpPr>
          <p:nvPr/>
        </p:nvSpPr>
        <p:spPr bwMode="auto">
          <a:xfrm>
            <a:off x="457200" y="20002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Background</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HP AC Mixtures in Virginia: Types &amp; Quantities</a:t>
            </a:r>
            <a:endParaRPr lang="en-US" altLang="en-US" sz="3600" kern="0" dirty="0">
              <a:solidFill>
                <a:srgbClr val="C00000"/>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18E8D2D2-0571-42BF-BE6D-19BC56468589}" type="slidenum">
              <a:rPr lang="en-US" altLang="en-US" sz="1400" smtClean="0">
                <a:solidFill>
                  <a:schemeClr val="accent2"/>
                </a:solidFill>
              </a:rPr>
              <a:pPr>
                <a:spcBef>
                  <a:spcPct val="0"/>
                </a:spcBef>
                <a:buFontTx/>
                <a:buNone/>
              </a:pPr>
              <a:t>11</a:t>
            </a:fld>
            <a:endParaRPr lang="en-US" altLang="en-US" sz="1400">
              <a:solidFill>
                <a:schemeClr val="accent2"/>
              </a:solidFill>
            </a:endParaRPr>
          </a:p>
        </p:txBody>
      </p:sp>
      <p:sp>
        <p:nvSpPr>
          <p:cNvPr id="15363" name="Rectangle 2"/>
          <p:cNvSpPr>
            <a:spLocks noGrp="1" noChangeArrowheads="1"/>
          </p:cNvSpPr>
          <p:nvPr>
            <p:ph type="title"/>
          </p:nvPr>
        </p:nvSpPr>
        <p:spPr/>
        <p:txBody>
          <a:bodyPr/>
          <a:lstStyle/>
          <a:p>
            <a:pPr eaLnBrk="1" hangingPunct="1"/>
            <a:r>
              <a:rPr lang="en-US" altLang="en-US">
                <a:ea typeface="ＭＳ Ｐゴシック" panose="020B0600070205080204" pitchFamily="34" charset="-128"/>
              </a:rPr>
              <a:t>Objective &amp; Scope of Work</a:t>
            </a:r>
          </a:p>
        </p:txBody>
      </p:sp>
      <p:sp>
        <p:nvSpPr>
          <p:cNvPr id="5125" name="Rectangle 3"/>
          <p:cNvSpPr>
            <a:spLocks noGrp="1" noChangeArrowheads="1"/>
          </p:cNvSpPr>
          <p:nvPr>
            <p:ph type="body" idx="1"/>
          </p:nvPr>
        </p:nvSpPr>
        <p:spPr/>
        <p:txBody>
          <a:bodyPr/>
          <a:lstStyle/>
          <a:p>
            <a:pPr marL="0" indent="0" eaLnBrk="1" hangingPunct="1">
              <a:spcAft>
                <a:spcPts val="600"/>
              </a:spcAft>
              <a:buFontTx/>
              <a:buNone/>
              <a:defRPr/>
            </a:pPr>
            <a:r>
              <a:rPr lang="en-US" altLang="en-US" sz="2400" dirty="0">
                <a:ea typeface="ＭＳ Ｐゴシック" panose="020B0600070205080204" pitchFamily="34" charset="-128"/>
              </a:rPr>
              <a:t>Assess the viability of using HP AC mixtures in Virginia as a reflective cracking mitigation technique or as a tool for increased crack resistance on higher volume facilities:</a:t>
            </a:r>
            <a:endParaRPr lang="en-US" altLang="en-US" sz="2000" dirty="0">
              <a:solidFill>
                <a:schemeClr val="tx1"/>
              </a:solidFill>
              <a:ea typeface="ＭＳ Ｐゴシック" panose="020B0600070205080204" pitchFamily="34" charset="-128"/>
            </a:endParaRPr>
          </a:p>
          <a:p>
            <a:pPr eaLnBrk="1" hangingPunct="1">
              <a:buFont typeface="Wingdings" panose="05000000000000000000" pitchFamily="2" charset="2"/>
              <a:buChar char="Ø"/>
              <a:defRPr/>
            </a:pPr>
            <a:r>
              <a:rPr lang="en-US" altLang="en-US" sz="2000" dirty="0">
                <a:solidFill>
                  <a:schemeClr val="tx1"/>
                </a:solidFill>
                <a:ea typeface="ＭＳ Ｐゴシック" panose="020B0600070205080204" pitchFamily="34" charset="-128"/>
              </a:rPr>
              <a:t>Providing information on the state of practice in Northern America </a:t>
            </a:r>
          </a:p>
          <a:p>
            <a:pPr eaLnBrk="1" hangingPunct="1">
              <a:buFont typeface="Wingdings" panose="05000000000000000000" pitchFamily="2" charset="2"/>
              <a:buChar char="Ø"/>
              <a:defRPr/>
            </a:pPr>
            <a:r>
              <a:rPr lang="en-US" altLang="en-US" sz="2000" dirty="0">
                <a:solidFill>
                  <a:schemeClr val="tx1"/>
                </a:solidFill>
                <a:ea typeface="ＭＳ Ｐゴシック" panose="020B0600070205080204" pitchFamily="34" charset="-128"/>
              </a:rPr>
              <a:t>Evaluating the performance characteristics of PMA and HP plant produced mixtures placed in Virginia</a:t>
            </a:r>
          </a:p>
          <a:p>
            <a:pPr eaLnBrk="1" hangingPunct="1">
              <a:buFont typeface="Wingdings" panose="05000000000000000000" pitchFamily="2" charset="2"/>
              <a:buChar char="Ø"/>
              <a:defRPr/>
            </a:pPr>
            <a:r>
              <a:rPr lang="en-US" altLang="en-US" sz="2000" b="1" dirty="0">
                <a:solidFill>
                  <a:srgbClr val="00B050"/>
                </a:solidFill>
                <a:ea typeface="ＭＳ Ｐゴシック" panose="020B0600070205080204" pitchFamily="34" charset="-128"/>
              </a:rPr>
              <a:t>Compiling and analyzing PMS data for relevant in-service HP and several PMA pavements in Virginia</a:t>
            </a:r>
          </a:p>
          <a:p>
            <a:pPr eaLnBrk="1" hangingPunct="1">
              <a:buFont typeface="Wingdings" panose="05000000000000000000" pitchFamily="2" charset="2"/>
              <a:buChar char="Ø"/>
              <a:defRPr/>
            </a:pPr>
            <a:r>
              <a:rPr lang="en-US" altLang="en-US" sz="2000" b="1" dirty="0">
                <a:solidFill>
                  <a:srgbClr val="00B050"/>
                </a:solidFill>
                <a:ea typeface="ＭＳ Ｐゴシック" panose="020B0600070205080204" pitchFamily="34" charset="-128"/>
              </a:rPr>
              <a:t>Determining the life expectancy of HP AC overlays</a:t>
            </a:r>
          </a:p>
          <a:p>
            <a:pPr marL="0" indent="0" eaLnBrk="1" hangingPunct="1">
              <a:buFontTx/>
              <a:buNone/>
              <a:defRPr/>
            </a:pPr>
            <a:endParaRPr lang="en-US" altLang="en-US" sz="2800" dirty="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Field Performance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HP and PMA Selected Routes</a:t>
            </a:r>
            <a:endParaRPr lang="en-US" altLang="en-US" sz="3600" kern="0" dirty="0">
              <a:solidFill>
                <a:srgbClr val="C00000"/>
              </a:solidFill>
              <a:ea typeface="ＭＳ Ｐゴシック" panose="020B0600070205080204" pitchFamily="34" charset="-128"/>
            </a:endParaRPr>
          </a:p>
        </p:txBody>
      </p:sp>
      <p:sp>
        <p:nvSpPr>
          <p:cNvPr id="1638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3D808805-95D4-44EA-A4D7-60B937B6FA53}" type="slidenum">
              <a:rPr lang="en-US" altLang="en-US" sz="1400" smtClean="0">
                <a:solidFill>
                  <a:schemeClr val="accent2"/>
                </a:solidFill>
              </a:rPr>
              <a:pPr>
                <a:spcBef>
                  <a:spcPct val="0"/>
                </a:spcBef>
                <a:buFontTx/>
                <a:buNone/>
              </a:pPr>
              <a:t>12</a:t>
            </a:fld>
            <a:endParaRPr lang="en-US" altLang="en-US" sz="1400">
              <a:solidFill>
                <a:schemeClr val="accent2"/>
              </a:solidFill>
            </a:endParaRPr>
          </a:p>
        </p:txBody>
      </p:sp>
      <p:graphicFrame>
        <p:nvGraphicFramePr>
          <p:cNvPr id="2" name="Table 1"/>
          <p:cNvGraphicFramePr>
            <a:graphicFrameLocks noGrp="1"/>
          </p:cNvGraphicFramePr>
          <p:nvPr/>
        </p:nvGraphicFramePr>
        <p:xfrm>
          <a:off x="84138" y="1155700"/>
          <a:ext cx="8991601" cy="3973513"/>
        </p:xfrm>
        <a:graphic>
          <a:graphicData uri="http://schemas.openxmlformats.org/drawingml/2006/table">
            <a:tbl>
              <a:tblPr firstRow="1" firstCol="1" bandRow="1">
                <a:tableStyleId>{21E4AEA4-8DFA-4A89-87EB-49C32662AFE0}</a:tableStyleId>
              </a:tblPr>
              <a:tblGrid>
                <a:gridCol w="609600">
                  <a:extLst>
                    <a:ext uri="{9D8B030D-6E8A-4147-A177-3AD203B41FA5}">
                      <a16:colId xmlns:a16="http://schemas.microsoft.com/office/drawing/2014/main" val="1914511310"/>
                    </a:ext>
                  </a:extLst>
                </a:gridCol>
                <a:gridCol w="762000">
                  <a:extLst>
                    <a:ext uri="{9D8B030D-6E8A-4147-A177-3AD203B41FA5}">
                      <a16:colId xmlns:a16="http://schemas.microsoft.com/office/drawing/2014/main" val="92459652"/>
                    </a:ext>
                  </a:extLst>
                </a:gridCol>
                <a:gridCol w="2240844">
                  <a:extLst>
                    <a:ext uri="{9D8B030D-6E8A-4147-A177-3AD203B41FA5}">
                      <a16:colId xmlns:a16="http://schemas.microsoft.com/office/drawing/2014/main" val="1329665419"/>
                    </a:ext>
                  </a:extLst>
                </a:gridCol>
                <a:gridCol w="883357">
                  <a:extLst>
                    <a:ext uri="{9D8B030D-6E8A-4147-A177-3AD203B41FA5}">
                      <a16:colId xmlns:a16="http://schemas.microsoft.com/office/drawing/2014/main" val="1793148745"/>
                    </a:ext>
                  </a:extLst>
                </a:gridCol>
                <a:gridCol w="1859843">
                  <a:extLst>
                    <a:ext uri="{9D8B030D-6E8A-4147-A177-3AD203B41FA5}">
                      <a16:colId xmlns:a16="http://schemas.microsoft.com/office/drawing/2014/main" val="3479958573"/>
                    </a:ext>
                  </a:extLst>
                </a:gridCol>
                <a:gridCol w="807156">
                  <a:extLst>
                    <a:ext uri="{9D8B030D-6E8A-4147-A177-3AD203B41FA5}">
                      <a16:colId xmlns:a16="http://schemas.microsoft.com/office/drawing/2014/main" val="1835273544"/>
                    </a:ext>
                  </a:extLst>
                </a:gridCol>
                <a:gridCol w="1828801">
                  <a:extLst>
                    <a:ext uri="{9D8B030D-6E8A-4147-A177-3AD203B41FA5}">
                      <a16:colId xmlns:a16="http://schemas.microsoft.com/office/drawing/2014/main" val="485109003"/>
                    </a:ext>
                  </a:extLst>
                </a:gridCol>
              </a:tblGrid>
              <a:tr h="196879">
                <a:tc rowSpan="2">
                  <a:txBody>
                    <a:bodyPr/>
                    <a:lstStyle/>
                    <a:p>
                      <a:pPr marL="0" marR="0" algn="ctr">
                        <a:spcBef>
                          <a:spcPts val="0"/>
                        </a:spcBef>
                        <a:spcAft>
                          <a:spcPts val="0"/>
                        </a:spcAft>
                      </a:pPr>
                      <a:r>
                        <a:rPr lang="en-US" sz="1200" dirty="0">
                          <a:effectLst/>
                        </a:rPr>
                        <a:t> No.</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rowSpan="2">
                  <a:txBody>
                    <a:bodyPr/>
                    <a:lstStyle/>
                    <a:p>
                      <a:pPr marL="0" marR="0" algn="ctr">
                        <a:spcBef>
                          <a:spcPts val="0"/>
                        </a:spcBef>
                        <a:spcAft>
                          <a:spcPts val="0"/>
                        </a:spcAft>
                      </a:pPr>
                      <a:r>
                        <a:rPr lang="en-US" sz="1200" dirty="0">
                          <a:effectLst/>
                        </a:rPr>
                        <a:t>Route</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rowSpan="2">
                  <a:txBody>
                    <a:bodyPr/>
                    <a:lstStyle/>
                    <a:p>
                      <a:pPr marL="0" marR="0" algn="ctr">
                        <a:spcBef>
                          <a:spcPts val="0"/>
                        </a:spcBef>
                        <a:spcAft>
                          <a:spcPts val="0"/>
                        </a:spcAft>
                      </a:pPr>
                      <a:r>
                        <a:rPr lang="en-US" sz="1200" dirty="0">
                          <a:effectLst/>
                        </a:rPr>
                        <a:t>County / County Mileposts</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rowSpan="2">
                  <a:txBody>
                    <a:bodyPr/>
                    <a:lstStyle/>
                    <a:p>
                      <a:pPr marL="0" marR="0" algn="ctr">
                        <a:spcBef>
                          <a:spcPts val="0"/>
                        </a:spcBef>
                        <a:spcAft>
                          <a:spcPts val="0"/>
                        </a:spcAft>
                      </a:pPr>
                      <a:r>
                        <a:rPr lang="en-US" sz="1200" dirty="0">
                          <a:effectLst/>
                        </a:rPr>
                        <a:t> Pavement Type</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gridSpan="2">
                  <a:txBody>
                    <a:bodyPr/>
                    <a:lstStyle/>
                    <a:p>
                      <a:pPr marL="0" marR="0" algn="ctr">
                        <a:spcBef>
                          <a:spcPts val="0"/>
                        </a:spcBef>
                        <a:spcAft>
                          <a:spcPts val="0"/>
                        </a:spcAft>
                      </a:pPr>
                      <a:r>
                        <a:rPr lang="en-US" sz="1200">
                          <a:effectLst/>
                        </a:rPr>
                        <a:t>Activity</a:t>
                      </a:r>
                      <a:endParaRPr lang="en-US" sz="1200">
                        <a:effectLst/>
                        <a:latin typeface="Times New Roman" panose="02020603050405020304" pitchFamily="18" charset="0"/>
                        <a:ea typeface="SimSun" panose="02010600030101010101" pitchFamily="2" charset="-122"/>
                      </a:endParaRPr>
                    </a:p>
                  </a:txBody>
                  <a:tcPr marL="49269" marR="49269" marT="0" marB="0"/>
                </a:tc>
                <a:tc hMerge="1">
                  <a:txBody>
                    <a:bodyPr/>
                    <a:lstStyle/>
                    <a:p>
                      <a:endParaRPr lang="en-US"/>
                    </a:p>
                  </a:txBody>
                  <a:tcPr/>
                </a:tc>
                <a:tc rowSpan="2">
                  <a:txBody>
                    <a:bodyPr/>
                    <a:lstStyle/>
                    <a:p>
                      <a:pPr marL="0" marR="0" algn="ctr">
                        <a:spcBef>
                          <a:spcPts val="0"/>
                        </a:spcBef>
                        <a:spcAft>
                          <a:spcPts val="0"/>
                        </a:spcAft>
                      </a:pPr>
                      <a:r>
                        <a:rPr lang="en-US" sz="1200" dirty="0">
                          <a:effectLst/>
                        </a:rPr>
                        <a:t> Year of Prior Rehabilitation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107901554"/>
                  </a:ext>
                </a:extLst>
              </a:tr>
              <a:tr h="235681">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1200" dirty="0">
                          <a:effectLst/>
                        </a:rPr>
                        <a:t> Details</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 Year</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vMerge="1">
                  <a:txBody>
                    <a:bodyPr/>
                    <a:lstStyle/>
                    <a:p>
                      <a:endParaRPr lang="en-US"/>
                    </a:p>
                  </a:txBody>
                  <a:tcPr/>
                </a:tc>
                <a:extLst>
                  <a:ext uri="{0D108BD9-81ED-4DB2-BD59-A6C34878D82A}">
                    <a16:rowId xmlns:a16="http://schemas.microsoft.com/office/drawing/2014/main" val="2586801454"/>
                  </a:ext>
                </a:extLst>
              </a:tr>
              <a:tr h="235681">
                <a:tc>
                  <a:txBody>
                    <a:bodyPr/>
                    <a:lstStyle/>
                    <a:p>
                      <a:pPr marL="0" marR="0" algn="ctr">
                        <a:spcBef>
                          <a:spcPts val="0"/>
                        </a:spcBef>
                        <a:spcAft>
                          <a:spcPts val="0"/>
                        </a:spcAft>
                      </a:pPr>
                      <a:r>
                        <a:rPr lang="en-US" sz="1200">
                          <a:effectLst/>
                        </a:rPr>
                        <a:t>1</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I-95SB</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Prince William, 0.02-3.89</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BOJ</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SM-12.5 E(HP)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2015</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2009</a:t>
                      </a:r>
                      <a:endParaRPr lang="en-US" sz="120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2978606528"/>
                  </a:ext>
                </a:extLst>
              </a:tr>
              <a:tr h="393758">
                <a:tc>
                  <a:txBody>
                    <a:bodyPr/>
                    <a:lstStyle/>
                    <a:p>
                      <a:pPr marL="0" marR="0" algn="ctr">
                        <a:spcBef>
                          <a:spcPts val="0"/>
                        </a:spcBef>
                        <a:spcAft>
                          <a:spcPts val="0"/>
                        </a:spcAft>
                      </a:pPr>
                      <a:r>
                        <a:rPr lang="en-US" sz="1200">
                          <a:effectLst/>
                        </a:rPr>
                        <a:t>2</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I-95SB</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Prince William, 10.98-13.12</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BOJ</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SMA-9.5 E(HP) 1.5 in</a:t>
                      </a:r>
                    </a:p>
                    <a:p>
                      <a:pPr marL="0" marR="0" algn="ctr">
                        <a:spcBef>
                          <a:spcPts val="0"/>
                        </a:spcBef>
                        <a:spcAft>
                          <a:spcPts val="0"/>
                        </a:spcAft>
                      </a:pPr>
                      <a:r>
                        <a:rPr lang="en-US" sz="1200" dirty="0">
                          <a:effectLst/>
                        </a:rPr>
                        <a:t>SMA-9.0 E(HP) 1.0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2015</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2007</a:t>
                      </a:r>
                      <a:endParaRPr lang="en-US" sz="120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1717739541"/>
                  </a:ext>
                </a:extLst>
              </a:tr>
              <a:tr h="235681">
                <a:tc>
                  <a:txBody>
                    <a:bodyPr/>
                    <a:lstStyle/>
                    <a:p>
                      <a:pPr marL="0" marR="0" algn="ctr">
                        <a:spcBef>
                          <a:spcPts val="0"/>
                        </a:spcBef>
                        <a:spcAft>
                          <a:spcPts val="0"/>
                        </a:spcAft>
                      </a:pPr>
                      <a:r>
                        <a:rPr lang="en-US" sz="1200">
                          <a:effectLst/>
                        </a:rPr>
                        <a:t>3</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I-95NB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Prince William, 0.07-3.92</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BOJ</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SM-12.5 E(HP)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2015</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2008</a:t>
                      </a:r>
                      <a:endParaRPr lang="en-US" sz="120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3283790888"/>
                  </a:ext>
                </a:extLst>
              </a:tr>
              <a:tr h="235681">
                <a:tc>
                  <a:txBody>
                    <a:bodyPr/>
                    <a:lstStyle/>
                    <a:p>
                      <a:pPr marL="0" marR="0" algn="ctr">
                        <a:spcBef>
                          <a:spcPts val="0"/>
                        </a:spcBef>
                        <a:spcAft>
                          <a:spcPts val="0"/>
                        </a:spcAft>
                      </a:pPr>
                      <a:r>
                        <a:rPr lang="en-US" sz="1200">
                          <a:effectLst/>
                        </a:rPr>
                        <a:t>4</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I-495NB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Fairfax, 5.56-6.63</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BOJ</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SM-12.5 E(HP)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2016</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2012</a:t>
                      </a:r>
                      <a:endParaRPr lang="en-US" sz="120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236044725"/>
                  </a:ext>
                </a:extLst>
              </a:tr>
              <a:tr h="393758">
                <a:tc>
                  <a:txBody>
                    <a:bodyPr/>
                    <a:lstStyle/>
                    <a:p>
                      <a:pPr marL="0" marR="0" algn="ctr">
                        <a:spcBef>
                          <a:spcPts val="0"/>
                        </a:spcBef>
                        <a:spcAft>
                          <a:spcPts val="0"/>
                        </a:spcAft>
                      </a:pPr>
                      <a:r>
                        <a:rPr lang="en-US" sz="1200">
                          <a:effectLst/>
                        </a:rPr>
                        <a:t>5</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I-95SB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Hanover, 2.76-5.63</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BOJ</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SMA-19.0 E 2.0 in</a:t>
                      </a:r>
                    </a:p>
                    <a:p>
                      <a:pPr marL="0" marR="0" algn="ctr">
                        <a:spcBef>
                          <a:spcPts val="0"/>
                        </a:spcBef>
                        <a:spcAft>
                          <a:spcPts val="0"/>
                        </a:spcAft>
                      </a:pPr>
                      <a:r>
                        <a:rPr lang="en-US" sz="1200" dirty="0">
                          <a:effectLst/>
                        </a:rPr>
                        <a:t>SMA-12.5 E(HP) 1.5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2016</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2002</a:t>
                      </a:r>
                      <a:endParaRPr lang="en-US" sz="120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679429505"/>
                  </a:ext>
                </a:extLst>
              </a:tr>
              <a:tr h="393758">
                <a:tc>
                  <a:txBody>
                    <a:bodyPr/>
                    <a:lstStyle/>
                    <a:p>
                      <a:pPr marL="0" marR="0" algn="ctr">
                        <a:spcBef>
                          <a:spcPts val="0"/>
                        </a:spcBef>
                        <a:spcAft>
                          <a:spcPts val="0"/>
                        </a:spcAft>
                      </a:pPr>
                      <a:r>
                        <a:rPr lang="en-US" sz="1200">
                          <a:effectLst/>
                        </a:rPr>
                        <a:t>C6</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I-95NB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Henrico,</a:t>
                      </a:r>
                      <a:r>
                        <a:rPr lang="en-US" sz="1200" baseline="0" dirty="0">
                          <a:effectLst/>
                        </a:rPr>
                        <a:t> </a:t>
                      </a:r>
                      <a:r>
                        <a:rPr lang="en-US" sz="1200" dirty="0">
                          <a:effectLst/>
                        </a:rPr>
                        <a:t>7.33-9.55 </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BOJ</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SMA-9.5 E 1.5 in</a:t>
                      </a:r>
                    </a:p>
                    <a:p>
                      <a:pPr marL="0" marR="0" algn="ctr">
                        <a:spcBef>
                          <a:spcPts val="0"/>
                        </a:spcBef>
                        <a:spcAft>
                          <a:spcPts val="0"/>
                        </a:spcAft>
                      </a:pPr>
                      <a:r>
                        <a:rPr lang="en-US" sz="1200" dirty="0">
                          <a:effectLst/>
                        </a:rPr>
                        <a:t>SMA-19.0 E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2015</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2004</a:t>
                      </a:r>
                      <a:endParaRPr lang="en-US" sz="120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546324029"/>
                  </a:ext>
                </a:extLst>
              </a:tr>
              <a:tr h="393758">
                <a:tc>
                  <a:txBody>
                    <a:bodyPr/>
                    <a:lstStyle/>
                    <a:p>
                      <a:pPr marL="0" marR="0" algn="ctr">
                        <a:spcBef>
                          <a:spcPts val="0"/>
                        </a:spcBef>
                        <a:spcAft>
                          <a:spcPts val="0"/>
                        </a:spcAft>
                      </a:pPr>
                      <a:r>
                        <a:rPr lang="en-US" sz="1200">
                          <a:effectLst/>
                        </a:rPr>
                        <a:t>7</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I-64EB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York, 14.81-20.55</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BOJ</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THMACO 0.75 in</a:t>
                      </a:r>
                    </a:p>
                    <a:p>
                      <a:pPr marL="0" marR="0" algn="ctr">
                        <a:spcBef>
                          <a:spcPts val="0"/>
                        </a:spcBef>
                        <a:spcAft>
                          <a:spcPts val="0"/>
                        </a:spcAft>
                      </a:pPr>
                      <a:r>
                        <a:rPr lang="en-US" sz="1200" dirty="0">
                          <a:effectLst/>
                        </a:rPr>
                        <a:t>SMA-12.5 E(HP)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2017</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New Construction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875207313"/>
                  </a:ext>
                </a:extLst>
              </a:tr>
              <a:tr h="393758">
                <a:tc>
                  <a:txBody>
                    <a:bodyPr/>
                    <a:lstStyle/>
                    <a:p>
                      <a:pPr marL="0" marR="0" algn="ctr">
                        <a:spcBef>
                          <a:spcPts val="0"/>
                        </a:spcBef>
                        <a:spcAft>
                          <a:spcPts val="0"/>
                        </a:spcAft>
                      </a:pPr>
                      <a:r>
                        <a:rPr lang="en-US" sz="1200">
                          <a:effectLst/>
                        </a:rPr>
                        <a:t>8</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I-64WB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York, 14.98-20.33</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BOJ</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THMACO 0.75 in</a:t>
                      </a:r>
                    </a:p>
                    <a:p>
                      <a:pPr marL="0" marR="0" algn="ctr">
                        <a:spcBef>
                          <a:spcPts val="0"/>
                        </a:spcBef>
                        <a:spcAft>
                          <a:spcPts val="0"/>
                        </a:spcAft>
                      </a:pPr>
                      <a:r>
                        <a:rPr lang="en-US" sz="1200" dirty="0">
                          <a:effectLst/>
                        </a:rPr>
                        <a:t>SMA-12.5 E(HP)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2017</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New Construction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3212948467"/>
                  </a:ext>
                </a:extLst>
              </a:tr>
              <a:tr h="235681">
                <a:tc>
                  <a:txBody>
                    <a:bodyPr/>
                    <a:lstStyle/>
                    <a:p>
                      <a:pPr marL="0" marR="0" algn="ctr">
                        <a:spcBef>
                          <a:spcPts val="0"/>
                        </a:spcBef>
                        <a:spcAft>
                          <a:spcPts val="0"/>
                        </a:spcAft>
                      </a:pPr>
                      <a:r>
                        <a:rPr lang="en-US" sz="1200">
                          <a:effectLst/>
                        </a:rPr>
                        <a:t>9</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I-95NB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Fairfax, 3.41-4.45</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BIT</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SM-12.5 E(HP)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2017</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2010</a:t>
                      </a:r>
                      <a:endParaRPr lang="en-US" sz="1200" dirty="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16288909"/>
                  </a:ext>
                </a:extLst>
              </a:tr>
              <a:tr h="393758">
                <a:tc>
                  <a:txBody>
                    <a:bodyPr/>
                    <a:lstStyle/>
                    <a:p>
                      <a:pPr marL="0" marR="0" algn="ctr">
                        <a:spcBef>
                          <a:spcPts val="0"/>
                        </a:spcBef>
                        <a:spcAft>
                          <a:spcPts val="0"/>
                        </a:spcAft>
                      </a:pPr>
                      <a:r>
                        <a:rPr lang="en-US" sz="1200">
                          <a:effectLst/>
                        </a:rPr>
                        <a:t>10</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I-495NB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Fairfax, 1.194-3.66</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BOJ</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SM-9.0 E(HP) 1.0 in</a:t>
                      </a:r>
                    </a:p>
                    <a:p>
                      <a:pPr marL="0" marR="0" algn="ctr">
                        <a:spcBef>
                          <a:spcPts val="0"/>
                        </a:spcBef>
                        <a:spcAft>
                          <a:spcPts val="0"/>
                        </a:spcAft>
                      </a:pPr>
                      <a:r>
                        <a:rPr lang="en-US" sz="1200" dirty="0">
                          <a:effectLst/>
                        </a:rPr>
                        <a:t>SMA-9.5 E(HP) 1.5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2018</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2014</a:t>
                      </a:r>
                      <a:endParaRPr lang="en-US" sz="1200" dirty="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1567492292"/>
                  </a:ext>
                </a:extLst>
              </a:tr>
              <a:tr h="235681">
                <a:tc>
                  <a:txBody>
                    <a:bodyPr/>
                    <a:lstStyle/>
                    <a:p>
                      <a:pPr marL="0" marR="0" algn="ctr">
                        <a:spcBef>
                          <a:spcPts val="0"/>
                        </a:spcBef>
                        <a:spcAft>
                          <a:spcPts val="0"/>
                        </a:spcAft>
                      </a:pPr>
                      <a:r>
                        <a:rPr lang="en-US" sz="1200">
                          <a:effectLst/>
                        </a:rPr>
                        <a:t>11</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I-95NB</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Prince William, 11.121-12.64</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BOJ</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SM-12.5 E(HP) 2.0 in</a:t>
                      </a:r>
                      <a:endParaRPr lang="en-US" sz="1200" dirty="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a:effectLst/>
                        </a:rPr>
                        <a:t>2018</a:t>
                      </a:r>
                      <a:endParaRPr lang="en-US" sz="1200">
                        <a:effectLst/>
                        <a:latin typeface="Times New Roman" panose="02020603050405020304" pitchFamily="18" charset="0"/>
                        <a:ea typeface="SimSun" panose="02010600030101010101" pitchFamily="2" charset="-122"/>
                      </a:endParaRPr>
                    </a:p>
                  </a:txBody>
                  <a:tcPr marL="49269" marR="49269" marT="0" marB="0" anchor="ctr"/>
                </a:tc>
                <a:tc>
                  <a:txBody>
                    <a:bodyPr/>
                    <a:lstStyle/>
                    <a:p>
                      <a:pPr marL="0" marR="0" algn="ctr">
                        <a:spcBef>
                          <a:spcPts val="0"/>
                        </a:spcBef>
                        <a:spcAft>
                          <a:spcPts val="0"/>
                        </a:spcAft>
                      </a:pPr>
                      <a:r>
                        <a:rPr lang="en-US" sz="1200" dirty="0">
                          <a:effectLst/>
                        </a:rPr>
                        <a:t>2011</a:t>
                      </a:r>
                      <a:endParaRPr lang="en-US" sz="1200" dirty="0">
                        <a:effectLst/>
                        <a:latin typeface="Times New Roman" panose="02020603050405020304" pitchFamily="18" charset="0"/>
                        <a:ea typeface="SimSun" panose="02010600030101010101" pitchFamily="2" charset="-122"/>
                      </a:endParaRPr>
                    </a:p>
                  </a:txBody>
                  <a:tcPr marL="49269" marR="49269" marT="0" marB="0" anchor="ctr"/>
                </a:tc>
                <a:extLst>
                  <a:ext uri="{0D108BD9-81ED-4DB2-BD59-A6C34878D82A}">
                    <a16:rowId xmlns:a16="http://schemas.microsoft.com/office/drawing/2014/main" val="1993782"/>
                  </a:ext>
                </a:extLst>
              </a:tr>
            </a:tbl>
          </a:graphicData>
        </a:graphic>
      </p:graphicFrame>
      <p:sp>
        <p:nvSpPr>
          <p:cNvPr id="7" name="Rectangle 6"/>
          <p:cNvSpPr/>
          <p:nvPr/>
        </p:nvSpPr>
        <p:spPr>
          <a:xfrm>
            <a:off x="84138" y="1581150"/>
            <a:ext cx="9015412" cy="609600"/>
          </a:xfrm>
          <a:prstGeom prst="rect">
            <a:avLst/>
          </a:prstGeom>
          <a:noFill/>
          <a:ln w="50800">
            <a:solidFill>
              <a:srgbClr val="FF6600"/>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p:cNvSpPr/>
          <p:nvPr/>
        </p:nvSpPr>
        <p:spPr>
          <a:xfrm>
            <a:off x="84138" y="2695575"/>
            <a:ext cx="9015412" cy="768350"/>
          </a:xfrm>
          <a:prstGeom prst="rect">
            <a:avLst/>
          </a:prstGeom>
          <a:noFill/>
          <a:ln w="50800">
            <a:solidFill>
              <a:srgbClr val="00B050"/>
            </a:solidFill>
            <a:prstDash val="soli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CAA944B9-1237-484E-B6D6-85335F155D23}" type="slidenum">
              <a:rPr lang="en-US" altLang="en-US" sz="1400" smtClean="0">
                <a:solidFill>
                  <a:schemeClr val="accent2"/>
                </a:solidFill>
              </a:rPr>
              <a:pPr>
                <a:spcBef>
                  <a:spcPct val="0"/>
                </a:spcBef>
                <a:buFontTx/>
                <a:buNone/>
              </a:pPr>
              <a:t>13</a:t>
            </a:fld>
            <a:endParaRPr lang="en-US" altLang="en-US" sz="1400">
              <a:solidFill>
                <a:schemeClr val="accent2"/>
              </a:solidFill>
            </a:endParaRP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3350"/>
            <a:ext cx="45720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03350"/>
            <a:ext cx="45720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Field Performance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BOJ Section No.1</a:t>
            </a:r>
            <a:endParaRPr lang="en-US" altLang="en-US" sz="3600" kern="0" dirty="0">
              <a:solidFill>
                <a:srgbClr val="C00000"/>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03350"/>
            <a:ext cx="45720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62C29D94-4A03-442B-B9DD-0A0445FBB53A}" type="slidenum">
              <a:rPr lang="en-US" altLang="en-US" sz="1400" smtClean="0">
                <a:solidFill>
                  <a:schemeClr val="accent2"/>
                </a:solidFill>
              </a:rPr>
              <a:pPr>
                <a:spcBef>
                  <a:spcPct val="0"/>
                </a:spcBef>
                <a:buFontTx/>
                <a:buNone/>
              </a:pPr>
              <a:t>14</a:t>
            </a:fld>
            <a:endParaRPr lang="en-US" altLang="en-US" sz="1400">
              <a:solidFill>
                <a:schemeClr val="accent2"/>
              </a:solidFill>
            </a:endParaRPr>
          </a:p>
        </p:txBody>
      </p:sp>
      <p:pic>
        <p:nvPicPr>
          <p:cNvPr id="1843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403350"/>
            <a:ext cx="45720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Field Performance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BOJ Section No.1, </a:t>
            </a:r>
            <a:r>
              <a:rPr lang="en-US" altLang="en-US" sz="1800" i="1" kern="0" dirty="0">
                <a:solidFill>
                  <a:schemeClr val="tx1"/>
                </a:solidFill>
                <a:ea typeface="ＭＳ Ｐゴシック" panose="020B0600070205080204" pitchFamily="34" charset="-128"/>
              </a:rPr>
              <a:t>Cont’d</a:t>
            </a:r>
            <a:endParaRPr lang="en-US" altLang="en-US" sz="2400" i="1" kern="0" dirty="0">
              <a:solidFill>
                <a:schemeClr val="tx1"/>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DA06BF0C-5135-4281-B664-5E08F102D7CF}" type="slidenum">
              <a:rPr lang="en-US" altLang="en-US" sz="1400" smtClean="0">
                <a:solidFill>
                  <a:schemeClr val="accent2"/>
                </a:solidFill>
              </a:rPr>
              <a:pPr>
                <a:spcBef>
                  <a:spcPct val="0"/>
                </a:spcBef>
                <a:buFontTx/>
                <a:buNone/>
              </a:pPr>
              <a:t>15</a:t>
            </a:fld>
            <a:endParaRPr lang="en-US" altLang="en-US" sz="1400">
              <a:solidFill>
                <a:schemeClr val="accent2"/>
              </a:solidFill>
            </a:endParaRPr>
          </a:p>
        </p:txBody>
      </p:sp>
      <p:sp>
        <p:nvSpPr>
          <p:cNvPr id="7"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Field Performance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BOJ Section No.2</a:t>
            </a:r>
            <a:endParaRPr lang="en-US" altLang="en-US" sz="3600" kern="0" dirty="0">
              <a:solidFill>
                <a:srgbClr val="C00000"/>
              </a:solidFill>
              <a:ea typeface="ＭＳ Ｐゴシック" panose="020B0600070205080204" pitchFamily="34" charset="-128"/>
            </a:endParaRPr>
          </a:p>
        </p:txBody>
      </p:sp>
      <p:pic>
        <p:nvPicPr>
          <p:cNvPr id="19460" name="Picture 7"/>
          <p:cNvPicPr>
            <a:picLocks noChangeAspect="1"/>
          </p:cNvPicPr>
          <p:nvPr/>
        </p:nvPicPr>
        <p:blipFill>
          <a:blip r:embed="rId2">
            <a:extLst>
              <a:ext uri="{28A0092B-C50C-407E-A947-70E740481C1C}">
                <a14:useLocalDpi xmlns:a14="http://schemas.microsoft.com/office/drawing/2010/main" val="0"/>
              </a:ext>
            </a:extLst>
          </a:blip>
          <a:srcRect b="53763"/>
          <a:stretch>
            <a:fillRect/>
          </a:stretch>
        </p:blipFill>
        <p:spPr bwMode="auto">
          <a:xfrm>
            <a:off x="80963" y="1389063"/>
            <a:ext cx="89598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0DA0C26A-3654-4CBB-8C59-C65D658B032C}" type="slidenum">
              <a:rPr lang="en-US" altLang="en-US" sz="1400" smtClean="0">
                <a:solidFill>
                  <a:schemeClr val="accent2"/>
                </a:solidFill>
              </a:rPr>
              <a:pPr>
                <a:spcBef>
                  <a:spcPct val="0"/>
                </a:spcBef>
                <a:buFontTx/>
                <a:buNone/>
              </a:pPr>
              <a:t>16</a:t>
            </a:fld>
            <a:endParaRPr lang="en-US" altLang="en-US" sz="1400">
              <a:solidFill>
                <a:schemeClr val="accent2"/>
              </a:solidFill>
            </a:endParaRPr>
          </a:p>
        </p:txBody>
      </p:sp>
      <p:pic>
        <p:nvPicPr>
          <p:cNvPr id="2048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25" y="1758950"/>
            <a:ext cx="384016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733550"/>
            <a:ext cx="3840163" cy="338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Performance Life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Analysis (</a:t>
            </a:r>
            <a:r>
              <a:rPr lang="en-US" altLang="en-US" sz="2800" kern="0" dirty="0" err="1">
                <a:solidFill>
                  <a:srgbClr val="C00000"/>
                </a:solidFill>
                <a:ea typeface="ＭＳ Ｐゴシック" panose="020B0600070205080204" pitchFamily="34" charset="-128"/>
              </a:rPr>
              <a:t>i</a:t>
            </a:r>
            <a:r>
              <a:rPr lang="en-US" altLang="en-US" sz="2800" kern="0" dirty="0">
                <a:solidFill>
                  <a:srgbClr val="C00000"/>
                </a:solidFill>
                <a:ea typeface="ＭＳ Ｐゴシック" panose="020B0600070205080204" pitchFamily="34" charset="-128"/>
              </a:rPr>
              <a:t>), BOJ Section No.1</a:t>
            </a:r>
            <a:endParaRPr lang="en-US" altLang="en-US" sz="3600" kern="0" dirty="0">
              <a:solidFill>
                <a:srgbClr val="C00000"/>
              </a:solidFill>
              <a:ea typeface="ＭＳ Ｐゴシック" panose="020B0600070205080204" pitchFamily="34" charset="-128"/>
            </a:endParaRPr>
          </a:p>
        </p:txBody>
      </p:sp>
      <p:pic>
        <p:nvPicPr>
          <p:cNvPr id="2048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375" y="1177925"/>
            <a:ext cx="8455025"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Performance Life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Analysis (</a:t>
            </a:r>
            <a:r>
              <a:rPr lang="en-US" altLang="en-US" sz="2800" kern="0" dirty="0" err="1">
                <a:solidFill>
                  <a:srgbClr val="C00000"/>
                </a:solidFill>
                <a:ea typeface="ＭＳ Ｐゴシック" panose="020B0600070205080204" pitchFamily="34" charset="-128"/>
              </a:rPr>
              <a:t>i</a:t>
            </a:r>
            <a:r>
              <a:rPr lang="en-US" altLang="en-US" sz="2800" kern="0" dirty="0">
                <a:solidFill>
                  <a:srgbClr val="C00000"/>
                </a:solidFill>
                <a:ea typeface="ＭＳ Ｐゴシック" panose="020B0600070205080204" pitchFamily="34" charset="-128"/>
              </a:rPr>
              <a:t>), BOJ Section No.5 &amp; C6, Approach I</a:t>
            </a:r>
            <a:endParaRPr lang="en-US" altLang="en-US" sz="3600" kern="0" dirty="0">
              <a:solidFill>
                <a:srgbClr val="C00000"/>
              </a:solidFill>
              <a:ea typeface="ＭＳ Ｐゴシック" panose="020B0600070205080204" pitchFamily="34" charset="-128"/>
            </a:endParaRPr>
          </a:p>
        </p:txBody>
      </p:sp>
      <p:pic>
        <p:nvPicPr>
          <p:cNvPr id="21507" name="Picture 6"/>
          <p:cNvPicPr>
            <a:picLocks noChangeAspect="1"/>
          </p:cNvPicPr>
          <p:nvPr/>
        </p:nvPicPr>
        <p:blipFill>
          <a:blip r:embed="rId2">
            <a:extLst>
              <a:ext uri="{28A0092B-C50C-407E-A947-70E740481C1C}">
                <a14:useLocalDpi xmlns:a14="http://schemas.microsoft.com/office/drawing/2010/main" val="0"/>
              </a:ext>
            </a:extLst>
          </a:blip>
          <a:srcRect b="53177"/>
          <a:stretch>
            <a:fillRect/>
          </a:stretch>
        </p:blipFill>
        <p:spPr bwMode="auto">
          <a:xfrm>
            <a:off x="685800" y="1276350"/>
            <a:ext cx="7456488" cy="359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459D7A61-FF82-47E2-9892-C2C1DF5797E2}" type="slidenum">
              <a:rPr lang="en-US" altLang="en-US" sz="1400" smtClean="0">
                <a:solidFill>
                  <a:schemeClr val="accent2"/>
                </a:solidFill>
              </a:rPr>
              <a:pPr>
                <a:spcBef>
                  <a:spcPct val="0"/>
                </a:spcBef>
                <a:buFontTx/>
                <a:buNone/>
              </a:pPr>
              <a:t>17</a:t>
            </a:fld>
            <a:endParaRPr lang="en-US" altLang="en-US" sz="140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Performance Life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Analysis (ii), Approach I</a:t>
            </a:r>
            <a:endParaRPr lang="en-US" altLang="en-US" sz="3600" kern="0" dirty="0">
              <a:solidFill>
                <a:srgbClr val="C00000"/>
              </a:solidFill>
              <a:ea typeface="ＭＳ Ｐゴシック" panose="020B0600070205080204" pitchFamily="34" charset="-128"/>
            </a:endParaRPr>
          </a:p>
        </p:txBody>
      </p:sp>
      <p:sp>
        <p:nvSpPr>
          <p:cNvPr id="4" name="Rectangle 3"/>
          <p:cNvSpPr/>
          <p:nvPr/>
        </p:nvSpPr>
        <p:spPr>
          <a:xfrm>
            <a:off x="1989138" y="1287463"/>
            <a:ext cx="5143500" cy="369887"/>
          </a:xfrm>
          <a:prstGeom prst="rect">
            <a:avLst/>
          </a:prstGeom>
          <a:ln w="12700">
            <a:solidFill>
              <a:srgbClr val="003399"/>
            </a:solidFill>
          </a:ln>
        </p:spPr>
        <p:txBody>
          <a:bodyPr>
            <a:spAutoFit/>
          </a:bodyPr>
          <a:lstStyle/>
          <a:p>
            <a:pPr algn="ctr" eaLnBrk="1" hangingPunct="1">
              <a:spcAft>
                <a:spcPts val="600"/>
              </a:spcAft>
              <a:defRPr/>
            </a:pPr>
            <a:r>
              <a:rPr lang="en-US" altLang="en-US" b="1" kern="0" dirty="0">
                <a:solidFill>
                  <a:srgbClr val="003399"/>
                </a:solidFill>
              </a:rPr>
              <a:t>SM-PMA </a:t>
            </a:r>
            <a:r>
              <a:rPr lang="en-US" altLang="en-US" kern="0" dirty="0"/>
              <a:t>vs.</a:t>
            </a:r>
            <a:r>
              <a:rPr lang="en-US" altLang="en-US" b="1" kern="0" dirty="0">
                <a:solidFill>
                  <a:srgbClr val="003399"/>
                </a:solidFill>
              </a:rPr>
              <a:t> SM-HP </a:t>
            </a:r>
            <a:r>
              <a:rPr lang="en-US" altLang="en-US" kern="0" dirty="0"/>
              <a:t>vs.</a:t>
            </a:r>
            <a:r>
              <a:rPr lang="en-US" altLang="en-US" b="1" kern="0" dirty="0">
                <a:solidFill>
                  <a:srgbClr val="003399"/>
                </a:solidFill>
              </a:rPr>
              <a:t> SMA-PMA </a:t>
            </a:r>
            <a:r>
              <a:rPr lang="en-US" altLang="en-US" kern="0" dirty="0"/>
              <a:t>vs.</a:t>
            </a:r>
            <a:r>
              <a:rPr lang="en-US" altLang="en-US" b="1" kern="0" dirty="0">
                <a:solidFill>
                  <a:srgbClr val="003399"/>
                </a:solidFill>
              </a:rPr>
              <a:t> SMA-HP</a:t>
            </a:r>
          </a:p>
        </p:txBody>
      </p:sp>
      <p:pic>
        <p:nvPicPr>
          <p:cNvPr id="22532" name="Picture 4"/>
          <p:cNvPicPr>
            <a:picLocks noChangeAspect="1"/>
          </p:cNvPicPr>
          <p:nvPr/>
        </p:nvPicPr>
        <p:blipFill>
          <a:blip r:embed="rId2">
            <a:extLst>
              <a:ext uri="{28A0092B-C50C-407E-A947-70E740481C1C}">
                <a14:useLocalDpi xmlns:a14="http://schemas.microsoft.com/office/drawing/2010/main" val="0"/>
              </a:ext>
            </a:extLst>
          </a:blip>
          <a:srcRect b="54259"/>
          <a:stretch>
            <a:fillRect/>
          </a:stretch>
        </p:blipFill>
        <p:spPr bwMode="auto">
          <a:xfrm>
            <a:off x="217488" y="1758950"/>
            <a:ext cx="8686800" cy="324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Performance Life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Analysis (ii), Approach II</a:t>
            </a:r>
            <a:endParaRPr lang="en-US" altLang="en-US" sz="3600" kern="0" dirty="0">
              <a:solidFill>
                <a:srgbClr val="C00000"/>
              </a:solidFill>
              <a:ea typeface="ＭＳ Ｐゴシック" panose="020B0600070205080204" pitchFamily="34" charset="-128"/>
            </a:endParaRPr>
          </a:p>
        </p:txBody>
      </p:sp>
      <p:sp>
        <p:nvSpPr>
          <p:cNvPr id="4" name="Rectangle 3"/>
          <p:cNvSpPr/>
          <p:nvPr/>
        </p:nvSpPr>
        <p:spPr>
          <a:xfrm>
            <a:off x="1989138" y="1287463"/>
            <a:ext cx="5143500" cy="369887"/>
          </a:xfrm>
          <a:prstGeom prst="rect">
            <a:avLst/>
          </a:prstGeom>
          <a:ln w="12700">
            <a:solidFill>
              <a:srgbClr val="003399"/>
            </a:solidFill>
          </a:ln>
        </p:spPr>
        <p:txBody>
          <a:bodyPr>
            <a:spAutoFit/>
          </a:bodyPr>
          <a:lstStyle/>
          <a:p>
            <a:pPr algn="ctr" eaLnBrk="1" hangingPunct="1">
              <a:spcAft>
                <a:spcPts val="600"/>
              </a:spcAft>
              <a:defRPr/>
            </a:pPr>
            <a:r>
              <a:rPr lang="en-US" altLang="en-US" b="1" kern="0" dirty="0">
                <a:solidFill>
                  <a:srgbClr val="003399"/>
                </a:solidFill>
              </a:rPr>
              <a:t>SM-PMA </a:t>
            </a:r>
            <a:r>
              <a:rPr lang="en-US" altLang="en-US" kern="0" dirty="0"/>
              <a:t>vs.</a:t>
            </a:r>
            <a:r>
              <a:rPr lang="en-US" altLang="en-US" b="1" kern="0" dirty="0">
                <a:solidFill>
                  <a:srgbClr val="003399"/>
                </a:solidFill>
              </a:rPr>
              <a:t> SM-HP </a:t>
            </a:r>
            <a:r>
              <a:rPr lang="en-US" altLang="en-US" kern="0" dirty="0"/>
              <a:t>vs.</a:t>
            </a:r>
            <a:r>
              <a:rPr lang="en-US" altLang="en-US" b="1" kern="0" dirty="0">
                <a:solidFill>
                  <a:srgbClr val="003399"/>
                </a:solidFill>
              </a:rPr>
              <a:t> SMA-PMA </a:t>
            </a:r>
            <a:r>
              <a:rPr lang="en-US" altLang="en-US" kern="0" dirty="0"/>
              <a:t>vs.</a:t>
            </a:r>
            <a:r>
              <a:rPr lang="en-US" altLang="en-US" b="1" kern="0" dirty="0">
                <a:solidFill>
                  <a:srgbClr val="003399"/>
                </a:solidFill>
              </a:rPr>
              <a:t> SMA-HP</a:t>
            </a:r>
          </a:p>
        </p:txBody>
      </p:sp>
      <p:pic>
        <p:nvPicPr>
          <p:cNvPr id="23556" name="Picture 5"/>
          <p:cNvPicPr>
            <a:picLocks noChangeAspect="1"/>
          </p:cNvPicPr>
          <p:nvPr/>
        </p:nvPicPr>
        <p:blipFill>
          <a:blip r:embed="rId2">
            <a:extLst>
              <a:ext uri="{28A0092B-C50C-407E-A947-70E740481C1C}">
                <a14:useLocalDpi xmlns:a14="http://schemas.microsoft.com/office/drawing/2010/main" val="0"/>
              </a:ext>
            </a:extLst>
          </a:blip>
          <a:srcRect t="50124" b="4755"/>
          <a:stretch>
            <a:fillRect/>
          </a:stretch>
        </p:blipFill>
        <p:spPr bwMode="auto">
          <a:xfrm>
            <a:off x="217488" y="1793875"/>
            <a:ext cx="8686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819150"/>
            <a:ext cx="6705600"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idx="1"/>
          </p:nvPr>
        </p:nvSpPr>
        <p:spPr>
          <a:xfrm>
            <a:off x="228600" y="3810000"/>
            <a:ext cx="8686800" cy="1504950"/>
          </a:xfrm>
        </p:spPr>
        <p:txBody>
          <a:bodyPr/>
          <a:lstStyle/>
          <a:p>
            <a:pPr eaLnBrk="1" hangingPunct="1">
              <a:spcBef>
                <a:spcPct val="0"/>
              </a:spcBef>
              <a:spcAft>
                <a:spcPts val="600"/>
              </a:spcAft>
            </a:pPr>
            <a:r>
              <a:rPr lang="en-US" altLang="en-US" sz="2000" b="1" u="sng">
                <a:ea typeface="ＭＳ Ｐゴシック" panose="020B0600070205080204" pitchFamily="34" charset="-128"/>
              </a:rPr>
              <a:t>Interstates:</a:t>
            </a:r>
            <a:r>
              <a:rPr lang="en-US" altLang="en-US" sz="2000">
                <a:ea typeface="ＭＳ Ｐゴシック" panose="020B0600070205080204" pitchFamily="34" charset="-128"/>
              </a:rPr>
              <a:t> </a:t>
            </a:r>
            <a:r>
              <a:rPr lang="en-US" altLang="en-US" sz="2000">
                <a:solidFill>
                  <a:schemeClr val="tx1"/>
                </a:solidFill>
                <a:ea typeface="ＭＳ Ｐゴシック" panose="020B0600070205080204" pitchFamily="34" charset="-128"/>
              </a:rPr>
              <a:t>&gt; 1,000 of 5,000 lane-miles of asphalt over jointed concrete pavement (JCP)</a:t>
            </a:r>
          </a:p>
          <a:p>
            <a:pPr eaLnBrk="1" hangingPunct="1">
              <a:spcBef>
                <a:spcPct val="0"/>
              </a:spcBef>
              <a:spcAft>
                <a:spcPts val="600"/>
              </a:spcAft>
            </a:pPr>
            <a:r>
              <a:rPr lang="en-US" altLang="en-US" sz="2000" b="1" u="sng">
                <a:ea typeface="ＭＳ Ｐゴシック" panose="020B0600070205080204" pitchFamily="34" charset="-128"/>
              </a:rPr>
              <a:t>Primary network:</a:t>
            </a:r>
            <a:r>
              <a:rPr lang="en-US" altLang="en-US" sz="2000" b="1">
                <a:ea typeface="ＭＳ Ｐゴシック" panose="020B0600070205080204" pitchFamily="34" charset="-128"/>
              </a:rPr>
              <a:t> </a:t>
            </a:r>
            <a:r>
              <a:rPr lang="en-US" altLang="en-US" sz="2000">
                <a:solidFill>
                  <a:schemeClr val="tx1"/>
                </a:solidFill>
                <a:ea typeface="ＭＳ Ｐゴシック" panose="020B0600070205080204" pitchFamily="34" charset="-128"/>
              </a:rPr>
              <a:t>&gt; 1,100 of 22,000 lanes-miles of asphalt over JCP</a:t>
            </a:r>
          </a:p>
        </p:txBody>
      </p:sp>
      <p:pic>
        <p:nvPicPr>
          <p:cNvPr id="8196"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504950"/>
            <a:ext cx="28797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2"/>
          <p:cNvSpPr>
            <a:spLocks noGrp="1" noChangeArrowheads="1"/>
          </p:cNvSpPr>
          <p:nvPr>
            <p:ph type="title"/>
          </p:nvPr>
        </p:nvSpPr>
        <p:spPr/>
        <p:txBody>
          <a:bodyPr/>
          <a:lstStyle/>
          <a:p>
            <a:pPr eaLnBrk="1" hangingPunct="1"/>
            <a:r>
              <a:rPr lang="en-US" altLang="en-US" sz="3600">
                <a:ea typeface="ＭＳ Ｐゴシック" panose="020B0600070205080204" pitchFamily="34" charset="-128"/>
              </a:rPr>
              <a:t>Introduction</a:t>
            </a:r>
            <a:br>
              <a:rPr lang="en-US" altLang="en-US" sz="3600">
                <a:ea typeface="ＭＳ Ｐゴシック" panose="020B0600070205080204" pitchFamily="34" charset="-128"/>
              </a:rPr>
            </a:br>
            <a:r>
              <a:rPr lang="en-US" altLang="en-US" sz="2800">
                <a:solidFill>
                  <a:srgbClr val="C00000"/>
                </a:solidFill>
                <a:ea typeface="ＭＳ Ｐゴシック" panose="020B0600070205080204" pitchFamily="34" charset="-128"/>
              </a:rPr>
              <a:t>Virginia’s Network</a:t>
            </a:r>
            <a:endParaRPr lang="en-US" altLang="en-US" sz="3600">
              <a:solidFill>
                <a:srgbClr val="C00000"/>
              </a:solidFill>
              <a:ea typeface="ＭＳ Ｐゴシック" panose="020B0600070205080204" pitchFamily="34" charset="-128"/>
            </a:endParaRPr>
          </a:p>
        </p:txBody>
      </p:sp>
      <p:sp>
        <p:nvSpPr>
          <p:cNvPr id="8198" name="Rectangle 2"/>
          <p:cNvSpPr>
            <a:spLocks noChangeArrowheads="1"/>
          </p:cNvSpPr>
          <p:nvPr/>
        </p:nvSpPr>
        <p:spPr bwMode="auto">
          <a:xfrm>
            <a:off x="460375" y="2373313"/>
            <a:ext cx="2667000" cy="646112"/>
          </a:xfrm>
          <a:prstGeom prst="rect">
            <a:avLst/>
          </a:prstGeom>
          <a:noFill/>
          <a:ln w="38100">
            <a:solidFill>
              <a:srgbClr val="00B050"/>
            </a:solidFill>
            <a:prstDash val="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1800" b="1">
                <a:solidFill>
                  <a:srgbClr val="00B050"/>
                </a:solidFill>
              </a:rPr>
              <a:t>3</a:t>
            </a:r>
            <a:r>
              <a:rPr lang="en-US" altLang="en-US" sz="1800" b="1" baseline="30000">
                <a:solidFill>
                  <a:srgbClr val="00B050"/>
                </a:solidFill>
              </a:rPr>
              <a:t>rd</a:t>
            </a:r>
            <a:r>
              <a:rPr lang="en-US" altLang="en-US" sz="1800" b="1">
                <a:solidFill>
                  <a:srgbClr val="00B050"/>
                </a:solidFill>
              </a:rPr>
              <a:t> largest US public roadway network</a:t>
            </a:r>
          </a:p>
        </p:txBody>
      </p:sp>
      <p:sp>
        <p:nvSpPr>
          <p:cNvPr id="8199"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66666CD4-74C8-49A9-83EB-B90F98122A61}" type="slidenum">
              <a:rPr lang="en-US" altLang="en-US" sz="1400" smtClean="0">
                <a:solidFill>
                  <a:schemeClr val="accent2"/>
                </a:solidFill>
              </a:rPr>
              <a:pPr>
                <a:spcBef>
                  <a:spcPct val="0"/>
                </a:spcBef>
                <a:buFontTx/>
                <a:buNone/>
              </a:pPr>
              <a:t>2</a:t>
            </a:fld>
            <a:endParaRPr lang="en-US" altLang="en-US" sz="140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51103BE9-608C-4AB2-9370-20DD7690B682}" type="slidenum">
              <a:rPr lang="en-US" altLang="en-US" sz="1400" smtClean="0">
                <a:solidFill>
                  <a:schemeClr val="accent2"/>
                </a:solidFill>
              </a:rPr>
              <a:pPr>
                <a:spcBef>
                  <a:spcPct val="0"/>
                </a:spcBef>
                <a:buFontTx/>
                <a:buNone/>
              </a:pPr>
              <a:t>20</a:t>
            </a:fld>
            <a:endParaRPr lang="en-US" altLang="en-US" sz="1400">
              <a:solidFill>
                <a:schemeClr val="accent2"/>
              </a:solidFill>
            </a:endParaRPr>
          </a:p>
        </p:txBody>
      </p:sp>
      <p:sp>
        <p:nvSpPr>
          <p:cNvPr id="6" name="Rectangle 5"/>
          <p:cNvSpPr/>
          <p:nvPr/>
        </p:nvSpPr>
        <p:spPr>
          <a:xfrm>
            <a:off x="2941638" y="1287463"/>
            <a:ext cx="3257550" cy="369887"/>
          </a:xfrm>
          <a:prstGeom prst="rect">
            <a:avLst/>
          </a:prstGeom>
          <a:ln w="12700">
            <a:solidFill>
              <a:srgbClr val="003399"/>
            </a:solidFill>
          </a:ln>
        </p:spPr>
        <p:txBody>
          <a:bodyPr>
            <a:spAutoFit/>
          </a:bodyPr>
          <a:lstStyle/>
          <a:p>
            <a:pPr algn="ctr" eaLnBrk="1" hangingPunct="1">
              <a:spcAft>
                <a:spcPts val="600"/>
              </a:spcAft>
              <a:defRPr/>
            </a:pPr>
            <a:r>
              <a:rPr lang="en-US" altLang="en-US" b="1" kern="0" dirty="0">
                <a:solidFill>
                  <a:srgbClr val="003399"/>
                </a:solidFill>
              </a:rPr>
              <a:t>PMA </a:t>
            </a:r>
            <a:r>
              <a:rPr lang="en-US" altLang="en-US" kern="0" dirty="0"/>
              <a:t>vs.</a:t>
            </a:r>
            <a:r>
              <a:rPr lang="en-US" altLang="en-US" b="1" kern="0" dirty="0">
                <a:solidFill>
                  <a:srgbClr val="003399"/>
                </a:solidFill>
              </a:rPr>
              <a:t> HP AC Mixtures</a:t>
            </a:r>
          </a:p>
        </p:txBody>
      </p:sp>
      <p:sp>
        <p:nvSpPr>
          <p:cNvPr id="7"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Performance Life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Analysis (iii), Approach I</a:t>
            </a:r>
            <a:endParaRPr lang="en-US" altLang="en-US" sz="3600" kern="0" dirty="0">
              <a:solidFill>
                <a:srgbClr val="C00000"/>
              </a:solidFill>
              <a:ea typeface="ＭＳ Ｐゴシック" panose="020B0600070205080204" pitchFamily="34" charset="-128"/>
            </a:endParaRPr>
          </a:p>
        </p:txBody>
      </p:sp>
      <p:pic>
        <p:nvPicPr>
          <p:cNvPr id="2458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681163"/>
            <a:ext cx="86868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BEDB463A-6877-49C9-8352-90C549F0CE43}" type="slidenum">
              <a:rPr lang="en-US" altLang="en-US" sz="1400" smtClean="0">
                <a:solidFill>
                  <a:schemeClr val="accent2"/>
                </a:solidFill>
              </a:rPr>
              <a:pPr>
                <a:spcBef>
                  <a:spcPct val="0"/>
                </a:spcBef>
                <a:buFontTx/>
                <a:buNone/>
              </a:pPr>
              <a:t>21</a:t>
            </a:fld>
            <a:endParaRPr lang="en-US" altLang="en-US" sz="1400">
              <a:solidFill>
                <a:schemeClr val="accent2"/>
              </a:solidFill>
            </a:endParaRPr>
          </a:p>
        </p:txBody>
      </p:sp>
      <p:sp>
        <p:nvSpPr>
          <p:cNvPr id="7" name="Rectangle 6"/>
          <p:cNvSpPr/>
          <p:nvPr/>
        </p:nvSpPr>
        <p:spPr>
          <a:xfrm>
            <a:off x="2941638" y="1287463"/>
            <a:ext cx="3257550" cy="369887"/>
          </a:xfrm>
          <a:prstGeom prst="rect">
            <a:avLst/>
          </a:prstGeom>
          <a:ln w="12700">
            <a:solidFill>
              <a:srgbClr val="003399"/>
            </a:solidFill>
          </a:ln>
        </p:spPr>
        <p:txBody>
          <a:bodyPr>
            <a:spAutoFit/>
          </a:bodyPr>
          <a:lstStyle/>
          <a:p>
            <a:pPr algn="ctr" eaLnBrk="1" hangingPunct="1">
              <a:spcAft>
                <a:spcPts val="600"/>
              </a:spcAft>
              <a:defRPr/>
            </a:pPr>
            <a:r>
              <a:rPr lang="en-US" altLang="en-US" b="1" kern="0" dirty="0">
                <a:solidFill>
                  <a:srgbClr val="003399"/>
                </a:solidFill>
              </a:rPr>
              <a:t>PMA </a:t>
            </a:r>
            <a:r>
              <a:rPr lang="en-US" altLang="en-US" kern="0" dirty="0"/>
              <a:t>vs.</a:t>
            </a:r>
            <a:r>
              <a:rPr lang="en-US" altLang="en-US" b="1" kern="0" dirty="0">
                <a:solidFill>
                  <a:srgbClr val="003399"/>
                </a:solidFill>
              </a:rPr>
              <a:t> HP AC Mixtures</a:t>
            </a:r>
          </a:p>
        </p:txBody>
      </p:sp>
      <p:sp>
        <p:nvSpPr>
          <p:cNvPr id="8" name="Rectangle 2"/>
          <p:cNvSpPr txBox="1">
            <a:spLocks noChangeArrowheads="1"/>
          </p:cNvSpPr>
          <p:nvPr/>
        </p:nvSpPr>
        <p:spPr bwMode="auto">
          <a:xfrm>
            <a:off x="446088" y="209550"/>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In-Service Performance Life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Analysis (iii), Approach II</a:t>
            </a:r>
            <a:endParaRPr lang="en-US" altLang="en-US" sz="3600" kern="0" dirty="0">
              <a:solidFill>
                <a:srgbClr val="C00000"/>
              </a:solidFill>
              <a:ea typeface="ＭＳ Ｐゴシック" panose="020B0600070205080204" pitchFamily="34" charset="-128"/>
            </a:endParaRPr>
          </a:p>
        </p:txBody>
      </p:sp>
      <p:pic>
        <p:nvPicPr>
          <p:cNvPr id="25605"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700213"/>
            <a:ext cx="8686800" cy="334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4715E883-7D44-48AF-B458-4CE9F5A11628}" type="slidenum">
              <a:rPr lang="en-US" altLang="en-US" sz="1400" smtClean="0">
                <a:solidFill>
                  <a:schemeClr val="accent2"/>
                </a:solidFill>
              </a:rPr>
              <a:pPr>
                <a:spcBef>
                  <a:spcPct val="0"/>
                </a:spcBef>
                <a:buFontTx/>
                <a:buNone/>
              </a:pPr>
              <a:t>22</a:t>
            </a:fld>
            <a:endParaRPr lang="en-US" altLang="en-US" sz="1400">
              <a:solidFill>
                <a:schemeClr val="accent2"/>
              </a:solidFill>
            </a:endParaRPr>
          </a:p>
        </p:txBody>
      </p:sp>
      <p:sp>
        <p:nvSpPr>
          <p:cNvPr id="26627" name="Rectangle 2"/>
          <p:cNvSpPr>
            <a:spLocks noGrp="1" noChangeArrowheads="1"/>
          </p:cNvSpPr>
          <p:nvPr>
            <p:ph type="title"/>
          </p:nvPr>
        </p:nvSpPr>
        <p:spPr/>
        <p:txBody>
          <a:bodyPr/>
          <a:lstStyle/>
          <a:p>
            <a:pPr eaLnBrk="1" hangingPunct="1"/>
            <a:r>
              <a:rPr lang="en-US" altLang="en-US" sz="3600">
                <a:ea typeface="ＭＳ Ｐゴシック" panose="020B0600070205080204" pitchFamily="34" charset="-128"/>
              </a:rPr>
              <a:t>Summary of Findings &amp; Conclusions</a:t>
            </a:r>
          </a:p>
        </p:txBody>
      </p:sp>
      <p:sp>
        <p:nvSpPr>
          <p:cNvPr id="26628" name="Rectangle 3"/>
          <p:cNvSpPr>
            <a:spLocks noGrp="1" noChangeArrowheads="1"/>
          </p:cNvSpPr>
          <p:nvPr>
            <p:ph type="body" idx="1"/>
          </p:nvPr>
        </p:nvSpPr>
        <p:spPr/>
        <p:txBody>
          <a:bodyPr/>
          <a:lstStyle/>
          <a:p>
            <a:pPr eaLnBrk="1" hangingPunct="1"/>
            <a:r>
              <a:rPr lang="en-US" altLang="en-US" sz="2000">
                <a:ea typeface="ＭＳ Ｐゴシック" panose="020B0600070205080204" pitchFamily="34" charset="-128"/>
              </a:rPr>
              <a:t>According to the PMS distress data, all of the evaluated mixtures (HP or PMA) had some degree of reflective cracking.</a:t>
            </a:r>
          </a:p>
          <a:p>
            <a:pPr eaLnBrk="1" hangingPunct="1"/>
            <a:r>
              <a:rPr lang="en-US" altLang="en-US" sz="2000">
                <a:ea typeface="ＭＳ Ｐゴシック" panose="020B0600070205080204" pitchFamily="34" charset="-128"/>
              </a:rPr>
              <a:t>CCI values were higher and CCI loss rates were lower during the service life of HP overlays when compared with the PMA overlays.</a:t>
            </a:r>
          </a:p>
          <a:p>
            <a:pPr eaLnBrk="1" hangingPunct="1"/>
            <a:r>
              <a:rPr lang="en-US" altLang="en-US" sz="2000">
                <a:ea typeface="ＭＳ Ｐゴシック" panose="020B0600070205080204" pitchFamily="34" charset="-128"/>
              </a:rPr>
              <a:t>Based on the collected and documented PMS data, HP sections showed very promising performance after 5 years (2015-2020) regardless of the traffic level and pre-existing pavement conditions.  </a:t>
            </a:r>
          </a:p>
          <a:p>
            <a:r>
              <a:rPr lang="en-US" altLang="en-US" sz="2000">
                <a:ea typeface="ＭＳ Ｐゴシック" panose="020B0600070205080204" pitchFamily="34" charset="-128"/>
              </a:rPr>
              <a:t>The HP and PMA AC overlays had an average predicted service life of </a:t>
            </a:r>
            <a:r>
              <a:rPr lang="en-US" altLang="en-US" sz="2000" b="1">
                <a:solidFill>
                  <a:schemeClr val="tx1"/>
                </a:solidFill>
                <a:ea typeface="ＭＳ Ｐゴシック" panose="020B0600070205080204" pitchFamily="34" charset="-128"/>
              </a:rPr>
              <a:t>8.3 and 6.2 years (Approach I), and 6.0 and 4.7 years (Approach II),</a:t>
            </a:r>
            <a:r>
              <a:rPr lang="en-US" altLang="en-US" sz="2000">
                <a:ea typeface="ＭＳ Ｐゴシック" panose="020B0600070205080204" pitchFamily="34" charset="-128"/>
              </a:rPr>
              <a:t> respectively, indicating </a:t>
            </a:r>
            <a:r>
              <a:rPr lang="en-US" altLang="en-US" sz="2000" b="1" i="1">
                <a:solidFill>
                  <a:srgbClr val="C00000"/>
                </a:solidFill>
                <a:ea typeface="ＭＳ Ｐゴシック" panose="020B0600070205080204" pitchFamily="34" charset="-128"/>
              </a:rPr>
              <a:t>~ 34% extension of performance life </a:t>
            </a:r>
            <a:r>
              <a:rPr lang="en-US" altLang="en-US" sz="2000">
                <a:ea typeface="ＭＳ Ｐゴシック" panose="020B0600070205080204" pitchFamily="34" charset="-128"/>
              </a:rPr>
              <a:t>of the AC overlay with HP modification.</a:t>
            </a:r>
          </a:p>
          <a:p>
            <a:pPr eaLnBrk="1" hangingPunct="1"/>
            <a:endParaRPr lang="en-US" altLang="en-US" sz="2000">
              <a:ea typeface="ＭＳ Ｐゴシック" panose="020B0600070205080204" pitchFamily="34" charset="-128"/>
            </a:endParaRPr>
          </a:p>
          <a:p>
            <a:pPr eaLnBrk="1" hangingPunct="1"/>
            <a:endParaRPr lang="en-US" altLang="en-US" sz="2000">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7EE7CA8B-C3E4-42F0-A94C-615147DE8101}" type="slidenum">
              <a:rPr lang="en-US" altLang="en-US" sz="1400" smtClean="0">
                <a:solidFill>
                  <a:schemeClr val="accent2"/>
                </a:solidFill>
              </a:rPr>
              <a:pPr>
                <a:spcBef>
                  <a:spcPct val="0"/>
                </a:spcBef>
                <a:buFontTx/>
                <a:buNone/>
              </a:pPr>
              <a:t>23</a:t>
            </a:fld>
            <a:endParaRPr lang="en-US" altLang="en-US" sz="1400">
              <a:solidFill>
                <a:schemeClr val="accent2"/>
              </a:solidFill>
            </a:endParaRPr>
          </a:p>
        </p:txBody>
      </p:sp>
      <p:sp>
        <p:nvSpPr>
          <p:cNvPr id="27651" name="Rectangle 2"/>
          <p:cNvSpPr>
            <a:spLocks noGrp="1" noChangeArrowheads="1"/>
          </p:cNvSpPr>
          <p:nvPr>
            <p:ph type="title"/>
          </p:nvPr>
        </p:nvSpPr>
        <p:spPr/>
        <p:txBody>
          <a:bodyPr/>
          <a:lstStyle/>
          <a:p>
            <a:pPr eaLnBrk="1" hangingPunct="1"/>
            <a:r>
              <a:rPr lang="en-US" altLang="en-US" sz="2300" b="1">
                <a:ea typeface="ＭＳ Ｐゴシック" panose="020B0600070205080204" pitchFamily="34" charset="-128"/>
              </a:rPr>
              <a:t>Evaluation of In-Service Performance of Highly Polymer-Modified Asphalt Concrete Overlays</a:t>
            </a:r>
          </a:p>
        </p:txBody>
      </p:sp>
      <p:pic>
        <p:nvPicPr>
          <p:cNvPr id="6" name="Picture 2" descr="Image result for Charlottesville Virgi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67" y="1050219"/>
            <a:ext cx="5309345" cy="2693458"/>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
        <p:nvSpPr>
          <p:cNvPr id="27654" name="Rectangle 8"/>
          <p:cNvSpPr>
            <a:spLocks noChangeArrowheads="1"/>
          </p:cNvSpPr>
          <p:nvPr/>
        </p:nvSpPr>
        <p:spPr bwMode="auto">
          <a:xfrm>
            <a:off x="0" y="4357688"/>
            <a:ext cx="5867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lgn="ctr">
              <a:spcBef>
                <a:spcPct val="0"/>
              </a:spcBef>
              <a:buFontTx/>
              <a:buNone/>
            </a:pPr>
            <a:r>
              <a:rPr lang="en-US" altLang="en-US" sz="2000" b="1" u="sng" dirty="0">
                <a:solidFill>
                  <a:srgbClr val="002060"/>
                </a:solidFill>
                <a:latin typeface="Arial Narrow" panose="020B0506020202030204" pitchFamily="34" charset="0"/>
              </a:rPr>
              <a:t>For more information:</a:t>
            </a:r>
          </a:p>
          <a:p>
            <a:pPr algn="ctr">
              <a:spcBef>
                <a:spcPct val="0"/>
              </a:spcBef>
              <a:buFontTx/>
              <a:buNone/>
            </a:pPr>
            <a:r>
              <a:rPr lang="en-US" altLang="en-US" sz="2000" b="1" dirty="0">
                <a:solidFill>
                  <a:srgbClr val="C00000"/>
                </a:solidFill>
                <a:latin typeface="Arial Narrow" panose="020B0506020202030204" pitchFamily="34" charset="0"/>
              </a:rPr>
              <a:t>Habbouche.jhony@gmail.com</a:t>
            </a:r>
            <a:endParaRPr lang="en-US" altLang="en-US" sz="2000" b="1" dirty="0">
              <a:solidFill>
                <a:schemeClr val="tx1"/>
              </a:solidFill>
            </a:endParaRPr>
          </a:p>
        </p:txBody>
      </p:sp>
      <p:pic>
        <p:nvPicPr>
          <p:cNvPr id="27655" name="Picture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20750" y="3789289"/>
            <a:ext cx="2243817"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7656" name="Object 1"/>
          <p:cNvGraphicFramePr>
            <a:graphicFrameLocks noChangeAspect="1"/>
          </p:cNvGraphicFramePr>
          <p:nvPr/>
        </p:nvGraphicFramePr>
        <p:xfrm>
          <a:off x="5715000" y="1062038"/>
          <a:ext cx="3092450" cy="4003675"/>
        </p:xfrm>
        <a:graphic>
          <a:graphicData uri="http://schemas.openxmlformats.org/presentationml/2006/ole">
            <mc:AlternateContent xmlns:mc="http://schemas.openxmlformats.org/markup-compatibility/2006">
              <mc:Choice xmlns:v="urn:schemas-microsoft-com:vml" Requires="v">
                <p:oleObj name="Acrobat Document" r:id="rId4" imgW="5829126" imgH="7543665" progId="AcroExch.Document.DC">
                  <p:embed/>
                </p:oleObj>
              </mc:Choice>
              <mc:Fallback>
                <p:oleObj name="Acrobat Document" r:id="rId4" imgW="5829126" imgH="7543665" progId="AcroExch.Document.DC">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1062038"/>
                        <a:ext cx="3092450" cy="4003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Picture 4" descr="Project logo">
            <a:extLst>
              <a:ext uri="{FF2B5EF4-FFF2-40B4-BE49-F238E27FC236}">
                <a16:creationId xmlns:a16="http://schemas.microsoft.com/office/drawing/2014/main" id="{9948BF03-3C18-BF4B-545E-3082987AE5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789289"/>
            <a:ext cx="1847125" cy="640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Qr code&#10;&#10;Description automatically generated">
            <a:extLst>
              <a:ext uri="{FF2B5EF4-FFF2-40B4-BE49-F238E27FC236}">
                <a16:creationId xmlns:a16="http://schemas.microsoft.com/office/drawing/2014/main" id="{58C5EA3D-E781-2A59-E765-0EFB6225C03F}"/>
              </a:ext>
            </a:extLst>
          </p:cNvPr>
          <p:cNvPicPr>
            <a:picLocks noChangeAspect="1"/>
          </p:cNvPicPr>
          <p:nvPr/>
        </p:nvPicPr>
        <p:blipFill>
          <a:blip r:embed="rId7"/>
          <a:stretch>
            <a:fillRect/>
          </a:stretch>
        </p:blipFill>
        <p:spPr>
          <a:xfrm>
            <a:off x="4978908" y="3373237"/>
            <a:ext cx="1472184" cy="1472184"/>
          </a:xfrm>
          <a:prstGeom prst="rect">
            <a:avLst/>
          </a:prstGeom>
          <a:ln w="254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Introduction</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High Polymer Modified Asphalt (HP) Mixtures</a:t>
            </a:r>
            <a:endParaRPr lang="en-US" altLang="en-US" sz="3600" kern="0" dirty="0">
              <a:solidFill>
                <a:srgbClr val="C00000"/>
              </a:solidFill>
              <a:ea typeface="ＭＳ Ｐゴシック" panose="020B0600070205080204" pitchFamily="34" charset="-128"/>
            </a:endParaRPr>
          </a:p>
        </p:txBody>
      </p:sp>
      <p:sp>
        <p:nvSpPr>
          <p:cNvPr id="6148" name="Rectangle 3"/>
          <p:cNvSpPr>
            <a:spLocks noGrp="1" noChangeArrowheads="1"/>
          </p:cNvSpPr>
          <p:nvPr>
            <p:ph type="body" idx="1"/>
          </p:nvPr>
        </p:nvSpPr>
        <p:spPr>
          <a:xfrm>
            <a:off x="228600" y="1352550"/>
            <a:ext cx="8686800" cy="3394075"/>
          </a:xfrm>
        </p:spPr>
        <p:txBody>
          <a:bodyPr/>
          <a:lstStyle/>
          <a:p>
            <a:pPr>
              <a:lnSpc>
                <a:spcPct val="120000"/>
              </a:lnSpc>
              <a:buFont typeface="Arial" panose="020B0604020202020204" pitchFamily="34" charset="0"/>
              <a:buChar char="•"/>
              <a:defRPr/>
            </a:pPr>
            <a:r>
              <a:rPr lang="en-US" sz="2400" dirty="0">
                <a:ea typeface="ＭＳ Ｐゴシック" panose="020B0600070205080204" pitchFamily="34" charset="-128"/>
              </a:rPr>
              <a:t>HP mixtures may offer additional advantages in flexible pavements subjected to heavy &amp; slow moving traffic loads.</a:t>
            </a:r>
          </a:p>
          <a:p>
            <a:pPr lvl="1">
              <a:lnSpc>
                <a:spcPct val="120000"/>
              </a:lnSpc>
              <a:buFont typeface="Wingdings" panose="05000000000000000000" pitchFamily="2" charset="2"/>
              <a:buChar char="Ø"/>
              <a:defRPr/>
            </a:pPr>
            <a:r>
              <a:rPr lang="en-US" sz="2400" b="1" i="1" dirty="0">
                <a:solidFill>
                  <a:schemeClr val="tx1"/>
                </a:solidFill>
                <a:latin typeface="Arial Narrow" panose="020B0606020202030204" pitchFamily="34" charset="0"/>
              </a:rPr>
              <a:t>New Construction: </a:t>
            </a:r>
            <a:r>
              <a:rPr lang="en-US" sz="2400" dirty="0">
                <a:solidFill>
                  <a:srgbClr val="C00000"/>
                </a:solidFill>
                <a:latin typeface="Arial Narrow" panose="020B0606020202030204" pitchFamily="34" charset="0"/>
              </a:rPr>
              <a:t>Consideration to fatigue cracking, rutting &amp; shoving in AC layer, total rutting, and top-down cracking</a:t>
            </a:r>
          </a:p>
          <a:p>
            <a:pPr lvl="1">
              <a:lnSpc>
                <a:spcPct val="120000"/>
              </a:lnSpc>
              <a:buFont typeface="Wingdings" panose="05000000000000000000" pitchFamily="2" charset="2"/>
              <a:buChar char="Ø"/>
              <a:defRPr/>
            </a:pPr>
            <a:r>
              <a:rPr lang="en-US" sz="2400" b="1" i="1" dirty="0">
                <a:solidFill>
                  <a:schemeClr val="tx1"/>
                </a:solidFill>
                <a:latin typeface="Arial Narrow" panose="020B0606020202030204" pitchFamily="34" charset="0"/>
              </a:rPr>
              <a:t>Rehabilitation (AC Overlay):</a:t>
            </a:r>
            <a:r>
              <a:rPr lang="en-US" sz="2400" dirty="0">
                <a:solidFill>
                  <a:schemeClr val="tx1"/>
                </a:solidFill>
                <a:latin typeface="Arial Narrow" panose="020B0606020202030204" pitchFamily="34" charset="0"/>
              </a:rPr>
              <a:t> </a:t>
            </a:r>
            <a:r>
              <a:rPr lang="en-US" sz="2400" dirty="0">
                <a:solidFill>
                  <a:srgbClr val="C00000"/>
                </a:solidFill>
                <a:latin typeface="Arial Narrow" panose="020B0606020202030204" pitchFamily="34" charset="0"/>
              </a:rPr>
              <a:t>Consideration to </a:t>
            </a:r>
            <a:r>
              <a:rPr lang="en-US" sz="2400" b="1" i="1" u="sng" dirty="0">
                <a:solidFill>
                  <a:srgbClr val="C00000"/>
                </a:solidFill>
                <a:latin typeface="Arial Narrow" panose="020B0606020202030204" pitchFamily="34" charset="0"/>
              </a:rPr>
              <a:t>Reflective Cracking</a:t>
            </a:r>
            <a:endParaRPr lang="en-US" sz="2400" dirty="0">
              <a:solidFill>
                <a:srgbClr val="C00000"/>
              </a:solidFill>
              <a:latin typeface="Arial Narrow" panose="020B0606020202030204" pitchFamily="34" charset="0"/>
            </a:endParaRPr>
          </a:p>
          <a:p>
            <a:pPr eaLnBrk="1" hangingPunct="1">
              <a:buFont typeface="Arial" panose="020B0604020202020204" pitchFamily="34" charset="0"/>
              <a:buChar char="•"/>
              <a:defRPr/>
            </a:pPr>
            <a:endParaRPr lang="en-US" altLang="en-US" b="1" u="sng" kern="1200" dirty="0">
              <a:ea typeface="ＭＳ Ｐゴシック" panose="020B0600070205080204" pitchFamily="34" charset="-128"/>
            </a:endParaRPr>
          </a:p>
        </p:txBody>
      </p:sp>
      <p:sp>
        <p:nvSpPr>
          <p:cNvPr id="1024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63989ABC-CF18-4C8C-9D7F-515D341C9DC1}" type="slidenum">
              <a:rPr lang="en-US" altLang="en-US" sz="1400" smtClean="0">
                <a:solidFill>
                  <a:schemeClr val="accent2"/>
                </a:solidFill>
              </a:rPr>
              <a:pPr>
                <a:spcBef>
                  <a:spcPct val="0"/>
                </a:spcBef>
                <a:buFontTx/>
                <a:buNone/>
              </a:pPr>
              <a:t>3</a:t>
            </a:fld>
            <a:endParaRPr lang="en-US" altLang="en-US" sz="140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Background</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State-of-the-Practice</a:t>
            </a:r>
            <a:endParaRPr lang="en-US" altLang="en-US" sz="3600" kern="0" dirty="0">
              <a:solidFill>
                <a:srgbClr val="C00000"/>
              </a:solidFill>
              <a:ea typeface="ＭＳ Ｐゴシック" panose="020B0600070205080204" pitchFamily="34" charset="-128"/>
            </a:endParaRPr>
          </a:p>
        </p:txBody>
      </p:sp>
      <p:pic>
        <p:nvPicPr>
          <p:cNvPr id="11267" name="Picture 1"/>
          <p:cNvPicPr>
            <a:picLocks noChangeAspect="1"/>
          </p:cNvPicPr>
          <p:nvPr/>
        </p:nvPicPr>
        <p:blipFill>
          <a:blip r:embed="rId2">
            <a:extLst>
              <a:ext uri="{28A0092B-C50C-407E-A947-70E740481C1C}">
                <a14:useLocalDpi xmlns:a14="http://schemas.microsoft.com/office/drawing/2010/main" val="0"/>
              </a:ext>
            </a:extLst>
          </a:blip>
          <a:srcRect l="294"/>
          <a:stretch>
            <a:fillRect/>
          </a:stretch>
        </p:blipFill>
        <p:spPr bwMode="auto">
          <a:xfrm>
            <a:off x="630238" y="1352550"/>
            <a:ext cx="788352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5BD19110-627C-4A1B-A464-53E674F61878}" type="slidenum">
              <a:rPr lang="en-US" altLang="en-US" sz="1400" smtClean="0">
                <a:solidFill>
                  <a:schemeClr val="accent2"/>
                </a:solidFill>
              </a:rPr>
              <a:pPr>
                <a:spcBef>
                  <a:spcPct val="0"/>
                </a:spcBef>
                <a:buFontTx/>
                <a:buNone/>
              </a:pPr>
              <a:t>4</a:t>
            </a:fld>
            <a:endParaRPr lang="en-US" altLang="en-US" sz="1400">
              <a:solidFill>
                <a:schemeClr val="accent2"/>
              </a:solidFill>
            </a:endParaRPr>
          </a:p>
        </p:txBody>
      </p:sp>
      <p:pic>
        <p:nvPicPr>
          <p:cNvPr id="3" name="Picture 2" descr="Qr code">
            <a:extLst>
              <a:ext uri="{FF2B5EF4-FFF2-40B4-BE49-F238E27FC236}">
                <a16:creationId xmlns:a16="http://schemas.microsoft.com/office/drawing/2014/main" id="{5D8F41C8-96FB-FCBF-ED4F-9505F9804A39}"/>
              </a:ext>
            </a:extLst>
          </p:cNvPr>
          <p:cNvPicPr>
            <a:picLocks noChangeAspect="1"/>
          </p:cNvPicPr>
          <p:nvPr/>
        </p:nvPicPr>
        <p:blipFill>
          <a:blip r:embed="rId3"/>
          <a:stretch>
            <a:fillRect/>
          </a:stretch>
        </p:blipFill>
        <p:spPr>
          <a:xfrm>
            <a:off x="7315200" y="2602706"/>
            <a:ext cx="1471613" cy="1471613"/>
          </a:xfrm>
          <a:prstGeom prst="rect">
            <a:avLst/>
          </a:prstGeom>
          <a:ln w="25400">
            <a:solidFill>
              <a:schemeClr val="tx1"/>
            </a:solid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p:cNvPicPr>
          <p:nvPr/>
        </p:nvPicPr>
        <p:blipFill>
          <a:blip r:embed="rId2">
            <a:extLst>
              <a:ext uri="{28A0092B-C50C-407E-A947-70E740481C1C}">
                <a14:useLocalDpi xmlns:a14="http://schemas.microsoft.com/office/drawing/2010/main" val="0"/>
              </a:ext>
            </a:extLst>
          </a:blip>
          <a:srcRect l="4660" t="5284" r="8694" b="19385"/>
          <a:stretch>
            <a:fillRect/>
          </a:stretch>
        </p:blipFill>
        <p:spPr bwMode="auto">
          <a:xfrm>
            <a:off x="201613" y="1047750"/>
            <a:ext cx="6364287" cy="378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1AF32FF4-F0DA-4682-862A-7D2642A3F372}" type="slidenum">
              <a:rPr lang="en-US" altLang="en-US" sz="1400" smtClean="0">
                <a:solidFill>
                  <a:schemeClr val="accent2"/>
                </a:solidFill>
              </a:rPr>
              <a:pPr>
                <a:spcBef>
                  <a:spcPct val="0"/>
                </a:spcBef>
                <a:buFontTx/>
                <a:buNone/>
              </a:pPr>
              <a:t>5</a:t>
            </a:fld>
            <a:endParaRPr lang="en-US" altLang="en-US" sz="1400">
              <a:solidFill>
                <a:schemeClr val="accent2"/>
              </a:solidFill>
            </a:endParaRPr>
          </a:p>
        </p:txBody>
      </p:sp>
      <p:sp>
        <p:nvSpPr>
          <p:cNvPr id="7" name="Rectangle 6"/>
          <p:cNvSpPr/>
          <p:nvPr/>
        </p:nvSpPr>
        <p:spPr>
          <a:xfrm>
            <a:off x="5756275" y="3498850"/>
            <a:ext cx="1009650" cy="1385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3" name="Picture 7"/>
          <p:cNvPicPr preferRelativeResize="0">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38925" y="1163638"/>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8"/>
          <p:cNvPicPr preferRelativeResize="0">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38925" y="2154238"/>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9"/>
          <p:cNvPicPr preferRelativeResize="0">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638925" y="3148013"/>
            <a:ext cx="1825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p:cNvPicPr preferRelativeResize="0">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6638925" y="3898900"/>
            <a:ext cx="182563" cy="182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2297" name="Rectangle 11"/>
          <p:cNvSpPr>
            <a:spLocks noChangeArrowheads="1"/>
          </p:cNvSpPr>
          <p:nvPr/>
        </p:nvSpPr>
        <p:spPr bwMode="auto">
          <a:xfrm>
            <a:off x="6864350" y="1116013"/>
            <a:ext cx="2279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1"/>
                </a:solidFill>
                <a:latin typeface="Arial Narrow" panose="020B0506020202030204" pitchFamily="34" charset="0"/>
              </a:rPr>
              <a:t>Currently uses and/or previously experienced HP </a:t>
            </a:r>
          </a:p>
          <a:p>
            <a:pPr>
              <a:spcBef>
                <a:spcPct val="0"/>
              </a:spcBef>
              <a:buFontTx/>
              <a:buNone/>
            </a:pPr>
            <a:r>
              <a:rPr lang="en-US" altLang="en-US" sz="1400" b="1">
                <a:solidFill>
                  <a:schemeClr val="tx1"/>
                </a:solidFill>
                <a:latin typeface="Arial Narrow" panose="020B0506020202030204" pitchFamily="34" charset="0"/>
              </a:rPr>
              <a:t>material + Survey Responses Received</a:t>
            </a:r>
            <a:endParaRPr lang="en-US" altLang="en-US" sz="1400" i="1">
              <a:solidFill>
                <a:srgbClr val="C00000"/>
              </a:solidFill>
            </a:endParaRPr>
          </a:p>
        </p:txBody>
      </p:sp>
      <p:sp>
        <p:nvSpPr>
          <p:cNvPr id="12298" name="Rectangle 12"/>
          <p:cNvSpPr>
            <a:spLocks noChangeArrowheads="1"/>
          </p:cNvSpPr>
          <p:nvPr/>
        </p:nvSpPr>
        <p:spPr bwMode="auto">
          <a:xfrm>
            <a:off x="6864350" y="2100263"/>
            <a:ext cx="22796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1"/>
                </a:solidFill>
                <a:latin typeface="Arial Narrow" panose="020B0506020202030204" pitchFamily="34" charset="0"/>
              </a:rPr>
              <a:t>Currently uses and/or previously experienced HP </a:t>
            </a:r>
          </a:p>
          <a:p>
            <a:pPr>
              <a:spcBef>
                <a:spcPct val="0"/>
              </a:spcBef>
              <a:buFontTx/>
              <a:buNone/>
            </a:pPr>
            <a:r>
              <a:rPr lang="en-US" altLang="en-US" sz="1400" b="1">
                <a:solidFill>
                  <a:schemeClr val="tx1"/>
                </a:solidFill>
                <a:latin typeface="Arial Narrow" panose="020B0506020202030204" pitchFamily="34" charset="0"/>
              </a:rPr>
              <a:t>material + Survey Responses Not Received</a:t>
            </a:r>
            <a:endParaRPr lang="en-US" altLang="en-US" sz="1400" i="1"/>
          </a:p>
        </p:txBody>
      </p:sp>
      <p:sp>
        <p:nvSpPr>
          <p:cNvPr id="12299" name="Rectangle 13"/>
          <p:cNvSpPr>
            <a:spLocks noChangeArrowheads="1"/>
          </p:cNvSpPr>
          <p:nvPr/>
        </p:nvSpPr>
        <p:spPr bwMode="auto">
          <a:xfrm>
            <a:off x="6869113" y="3084513"/>
            <a:ext cx="230505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1"/>
                </a:solidFill>
                <a:latin typeface="Arial Narrow" panose="020B0506020202030204" pitchFamily="34" charset="0"/>
              </a:rPr>
              <a:t>No previous experience with HP  material +</a:t>
            </a:r>
          </a:p>
          <a:p>
            <a:pPr>
              <a:spcBef>
                <a:spcPct val="0"/>
              </a:spcBef>
              <a:buFontTx/>
              <a:buNone/>
            </a:pPr>
            <a:r>
              <a:rPr lang="en-US" altLang="en-US" sz="1400" b="1">
                <a:solidFill>
                  <a:schemeClr val="tx1"/>
                </a:solidFill>
                <a:latin typeface="Arial Narrow" panose="020B0506020202030204" pitchFamily="34" charset="0"/>
              </a:rPr>
              <a:t>Survey Responses Received</a:t>
            </a:r>
            <a:endParaRPr lang="en-US" altLang="en-US" sz="1400">
              <a:solidFill>
                <a:schemeClr val="tx1"/>
              </a:solidFill>
            </a:endParaRPr>
          </a:p>
        </p:txBody>
      </p:sp>
      <p:sp>
        <p:nvSpPr>
          <p:cNvPr id="12300" name="Rectangle 14"/>
          <p:cNvSpPr>
            <a:spLocks noChangeArrowheads="1"/>
          </p:cNvSpPr>
          <p:nvPr/>
        </p:nvSpPr>
        <p:spPr bwMode="auto">
          <a:xfrm>
            <a:off x="6864350" y="3832225"/>
            <a:ext cx="22796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r>
              <a:rPr lang="en-US" altLang="en-US" sz="1400" b="1">
                <a:solidFill>
                  <a:schemeClr val="tx1"/>
                </a:solidFill>
                <a:latin typeface="Arial Narrow" panose="020B0506020202030204" pitchFamily="34" charset="0"/>
              </a:rPr>
              <a:t>No available literature on previous experience with HP  material + Survey Responses Not Received</a:t>
            </a:r>
            <a:endParaRPr lang="en-US" altLang="en-US" sz="1400">
              <a:solidFill>
                <a:schemeClr val="tx1"/>
              </a:solidFill>
            </a:endParaRPr>
          </a:p>
        </p:txBody>
      </p:sp>
      <p:sp>
        <p:nvSpPr>
          <p:cNvPr id="14" name="Rectangle 2"/>
          <p:cNvSpPr txBox="1">
            <a:spLocks noChangeArrowheads="1"/>
          </p:cNvSpPr>
          <p:nvPr/>
        </p:nvSpPr>
        <p:spPr bwMode="auto">
          <a:xfrm>
            <a:off x="457200" y="20002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State-of-the-Practice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Survey of US Transportation Agencies</a:t>
            </a:r>
            <a:endParaRPr lang="en-US" altLang="en-US" sz="3600" kern="0" dirty="0">
              <a:solidFill>
                <a:srgbClr val="C00000"/>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1F54913C-2F38-4958-93D6-DCF4F69A976B}" type="slidenum">
              <a:rPr lang="en-US" altLang="en-US" sz="1400" smtClean="0">
                <a:solidFill>
                  <a:schemeClr val="accent2"/>
                </a:solidFill>
              </a:rPr>
              <a:pPr>
                <a:spcBef>
                  <a:spcPct val="0"/>
                </a:spcBef>
                <a:buFontTx/>
                <a:buNone/>
              </a:pPr>
              <a:t>6</a:t>
            </a:fld>
            <a:endParaRPr lang="en-US" altLang="en-US" sz="1400">
              <a:solidFill>
                <a:schemeClr val="accent2"/>
              </a:solidFill>
            </a:endParaRPr>
          </a:p>
        </p:txBody>
      </p:sp>
      <p:sp>
        <p:nvSpPr>
          <p:cNvPr id="13315" name="Rectangle 3"/>
          <p:cNvSpPr>
            <a:spLocks noGrp="1" noChangeArrowheads="1"/>
          </p:cNvSpPr>
          <p:nvPr>
            <p:ph type="body" idx="1"/>
          </p:nvPr>
        </p:nvSpPr>
        <p:spPr/>
        <p:txBody>
          <a:bodyPr/>
          <a:lstStyle/>
          <a:p>
            <a:pPr marL="457200" marR="0" lvl="0" indent="-457200">
              <a:spcBef>
                <a:spcPts val="0"/>
              </a:spcBef>
              <a:spcAft>
                <a:spcPts val="600"/>
              </a:spcAft>
              <a:buFont typeface="Wingdings" panose="05000000000000000000" pitchFamily="2" charset="2"/>
              <a:buChar char="Ø"/>
            </a:pPr>
            <a:r>
              <a:rPr lang="en-US" sz="2000" dirty="0">
                <a:ea typeface="ＭＳ Ｐゴシック" panose="020B0600070205080204" pitchFamily="34" charset="-128"/>
              </a:rPr>
              <a:t>The technical help provided by the polymer supplier was very beneficial; the contractors learned a lot about how to handle and store the HP binder.</a:t>
            </a:r>
          </a:p>
          <a:p>
            <a:pPr marL="457200" marR="0" lvl="0" indent="-457200">
              <a:spcBef>
                <a:spcPts val="0"/>
              </a:spcBef>
              <a:spcAft>
                <a:spcPts val="600"/>
              </a:spcAft>
              <a:buFont typeface="Wingdings" panose="05000000000000000000" pitchFamily="2" charset="2"/>
              <a:buChar char="Ø"/>
            </a:pPr>
            <a:r>
              <a:rPr lang="en-US" sz="2000" dirty="0">
                <a:ea typeface="ＭＳ Ｐゴシック" panose="020B0600070205080204" pitchFamily="34" charset="-128"/>
              </a:rPr>
              <a:t>It is recommended that the contractors have other options if tank storage time becomes an issue, such as using HP binders in other applications or blend down options.</a:t>
            </a:r>
          </a:p>
          <a:p>
            <a:pPr marL="457200" marR="0" lvl="0" indent="-457200">
              <a:spcBef>
                <a:spcPts val="0"/>
              </a:spcBef>
              <a:spcAft>
                <a:spcPts val="600"/>
              </a:spcAft>
              <a:buFont typeface="Wingdings" panose="05000000000000000000" pitchFamily="2" charset="2"/>
              <a:buChar char="Ø"/>
            </a:pPr>
            <a:r>
              <a:rPr lang="en-US" sz="2000" dirty="0">
                <a:ea typeface="ＭＳ Ｐゴシック" panose="020B0600070205080204" pitchFamily="34" charset="-128"/>
              </a:rPr>
              <a:t>It is recommended that HP AC mixtures be kept out of low production or handwork areas unless absolutely necessary.</a:t>
            </a:r>
          </a:p>
          <a:p>
            <a:pPr marL="457200" marR="0" lvl="0" indent="-457200">
              <a:spcBef>
                <a:spcPts val="0"/>
              </a:spcBef>
              <a:spcAft>
                <a:spcPts val="0"/>
              </a:spcAft>
              <a:buFont typeface="Wingdings" panose="05000000000000000000" pitchFamily="2" charset="2"/>
              <a:buChar char="Ø"/>
            </a:pPr>
            <a:r>
              <a:rPr lang="en-US" sz="2000" dirty="0">
                <a:ea typeface="ＭＳ Ｐゴシック" panose="020B0600070205080204" pitchFamily="34" charset="-128"/>
              </a:rPr>
              <a:t>A material transfer device must be used to help contractors better establish a continuous paving process to produce a higher quality and smoother mat.</a:t>
            </a:r>
          </a:p>
        </p:txBody>
      </p:sp>
      <p:sp>
        <p:nvSpPr>
          <p:cNvPr id="7" name="Rectangle 2"/>
          <p:cNvSpPr txBox="1">
            <a:spLocks noChangeArrowheads="1"/>
          </p:cNvSpPr>
          <p:nvPr/>
        </p:nvSpPr>
        <p:spPr bwMode="auto">
          <a:xfrm>
            <a:off x="457200" y="20002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State-of-the-Practice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Lessons Learned and Best Practices</a:t>
            </a:r>
            <a:endParaRPr lang="en-US" altLang="en-US" sz="3600" kern="0" dirty="0">
              <a:solidFill>
                <a:srgbClr val="C00000"/>
              </a:solidFill>
              <a:ea typeface="ＭＳ Ｐゴシック" panose="020B0600070205080204" pitchFamily="34" charset="-128"/>
            </a:endParaRPr>
          </a:p>
        </p:txBody>
      </p:sp>
    </p:spTree>
    <p:extLst>
      <p:ext uri="{BB962C8B-B14F-4D97-AF65-F5344CB8AC3E}">
        <p14:creationId xmlns:p14="http://schemas.microsoft.com/office/powerpoint/2010/main" val="70218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1F54913C-2F38-4958-93D6-DCF4F69A976B}" type="slidenum">
              <a:rPr lang="en-US" altLang="en-US" sz="1400" smtClean="0">
                <a:solidFill>
                  <a:schemeClr val="accent2"/>
                </a:solidFill>
              </a:rPr>
              <a:pPr>
                <a:spcBef>
                  <a:spcPct val="0"/>
                </a:spcBef>
                <a:buFontTx/>
                <a:buNone/>
              </a:pPr>
              <a:t>7</a:t>
            </a:fld>
            <a:endParaRPr lang="en-US" altLang="en-US" sz="1400">
              <a:solidFill>
                <a:schemeClr val="accent2"/>
              </a:solidFill>
            </a:endParaRPr>
          </a:p>
        </p:txBody>
      </p:sp>
      <p:sp>
        <p:nvSpPr>
          <p:cNvPr id="13315" name="Rectangle 3"/>
          <p:cNvSpPr>
            <a:spLocks noGrp="1" noChangeArrowheads="1"/>
          </p:cNvSpPr>
          <p:nvPr>
            <p:ph type="body" idx="1"/>
          </p:nvPr>
        </p:nvSpPr>
        <p:spPr/>
        <p:txBody>
          <a:bodyPr/>
          <a:lstStyle/>
          <a:p>
            <a:pPr marL="457200" marR="0" lvl="0" indent="-457200">
              <a:spcBef>
                <a:spcPts val="0"/>
              </a:spcBef>
              <a:spcAft>
                <a:spcPts val="600"/>
              </a:spcAft>
              <a:buFont typeface="Wingdings" panose="05000000000000000000" pitchFamily="2" charset="2"/>
              <a:buChar char="Ø"/>
            </a:pPr>
            <a:r>
              <a:rPr lang="en-US" sz="2000" dirty="0">
                <a:ea typeface="ＭＳ Ｐゴシック" panose="020B0600070205080204" pitchFamily="34" charset="-128"/>
              </a:rPr>
              <a:t>The in-line pipe diameters at the mix plant should be checked prior to delivery of HP asphalt binders; if needed, larger pipe diameters must be used.   </a:t>
            </a:r>
          </a:p>
          <a:p>
            <a:pPr marL="457200" marR="0" lvl="0" indent="-457200">
              <a:spcBef>
                <a:spcPts val="0"/>
              </a:spcBef>
              <a:spcAft>
                <a:spcPts val="600"/>
              </a:spcAft>
              <a:buFont typeface="Wingdings" panose="05000000000000000000" pitchFamily="2" charset="2"/>
              <a:buChar char="Ø"/>
            </a:pPr>
            <a:r>
              <a:rPr lang="en-US" sz="2000" dirty="0">
                <a:ea typeface="ＭＳ Ｐゴシック" panose="020B0600070205080204" pitchFamily="34" charset="-128"/>
              </a:rPr>
              <a:t>Wax-like products, typically used to reduce binder viscosity, are not recommended.</a:t>
            </a:r>
          </a:p>
          <a:p>
            <a:pPr marL="457200" marR="0" lvl="0" indent="-457200">
              <a:spcBef>
                <a:spcPts val="0"/>
              </a:spcBef>
              <a:spcAft>
                <a:spcPts val="600"/>
              </a:spcAft>
              <a:buFont typeface="Wingdings" panose="05000000000000000000" pitchFamily="2" charset="2"/>
              <a:buChar char="Ø"/>
            </a:pPr>
            <a:r>
              <a:rPr lang="en-US" sz="2000" dirty="0">
                <a:ea typeface="ＭＳ Ｐゴシック" panose="020B0600070205080204" pitchFamily="34" charset="-128"/>
              </a:rPr>
              <a:t>Communication between the mix plant personnel and the supplier of the binder is considered essential to ensure there is no delay in production given the tendency of the HP asphalt binder to thicken quickly.</a:t>
            </a:r>
          </a:p>
          <a:p>
            <a:pPr marL="457200" marR="0" lvl="0" indent="-457200">
              <a:spcBef>
                <a:spcPts val="0"/>
              </a:spcBef>
              <a:spcAft>
                <a:spcPts val="0"/>
              </a:spcAft>
              <a:buFont typeface="Wingdings" panose="05000000000000000000" pitchFamily="2" charset="2"/>
              <a:buChar char="Ø"/>
            </a:pPr>
            <a:r>
              <a:rPr lang="en-US" sz="2000" dirty="0">
                <a:ea typeface="ＭＳ Ｐゴシック" panose="020B0600070205080204" pitchFamily="34" charset="-128"/>
              </a:rPr>
              <a:t>The quality of HP binder after delivery to the contractor should always be checked with respect to required specifications.</a:t>
            </a:r>
          </a:p>
        </p:txBody>
      </p:sp>
      <p:sp>
        <p:nvSpPr>
          <p:cNvPr id="7" name="Rectangle 2"/>
          <p:cNvSpPr txBox="1">
            <a:spLocks noChangeArrowheads="1"/>
          </p:cNvSpPr>
          <p:nvPr/>
        </p:nvSpPr>
        <p:spPr bwMode="auto">
          <a:xfrm>
            <a:off x="457200" y="20002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State-of-the-Practice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Lessons Learned and Best Practices</a:t>
            </a:r>
            <a:endParaRPr lang="en-US" altLang="en-US" sz="3600" kern="0" dirty="0">
              <a:solidFill>
                <a:srgbClr val="C00000"/>
              </a:solidFill>
              <a:ea typeface="ＭＳ Ｐゴシック" panose="020B0600070205080204" pitchFamily="34" charset="-128"/>
            </a:endParaRPr>
          </a:p>
        </p:txBody>
      </p:sp>
    </p:spTree>
    <p:extLst>
      <p:ext uri="{BB962C8B-B14F-4D97-AF65-F5344CB8AC3E}">
        <p14:creationId xmlns:p14="http://schemas.microsoft.com/office/powerpoint/2010/main" val="427039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28600" y="206375"/>
            <a:ext cx="86868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State-of-the-Practice</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Construction Practices: Experience of VA Contractors</a:t>
            </a:r>
            <a:endParaRPr lang="en-US" altLang="en-US" sz="3600" kern="0" dirty="0">
              <a:solidFill>
                <a:srgbClr val="C00000"/>
              </a:solidFill>
              <a:ea typeface="ＭＳ Ｐゴシック" panose="020B0600070205080204" pitchFamily="34" charset="-128"/>
            </a:endParaRPr>
          </a:p>
        </p:txBody>
      </p:sp>
      <p:sp>
        <p:nvSpPr>
          <p:cNvPr id="1126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5BD19110-627C-4A1B-A464-53E674F61878}" type="slidenum">
              <a:rPr lang="en-US" altLang="en-US" sz="1400" smtClean="0">
                <a:solidFill>
                  <a:schemeClr val="accent2"/>
                </a:solidFill>
              </a:rPr>
              <a:pPr>
                <a:spcBef>
                  <a:spcPct val="0"/>
                </a:spcBef>
                <a:buFontTx/>
                <a:buNone/>
              </a:pPr>
              <a:t>8</a:t>
            </a:fld>
            <a:endParaRPr lang="en-US" altLang="en-US" sz="1400">
              <a:solidFill>
                <a:schemeClr val="accent2"/>
              </a:solidFill>
            </a:endParaRPr>
          </a:p>
        </p:txBody>
      </p:sp>
      <p:pic>
        <p:nvPicPr>
          <p:cNvPr id="16" name="Picture 15">
            <a:extLst>
              <a:ext uri="{FF2B5EF4-FFF2-40B4-BE49-F238E27FC236}">
                <a16:creationId xmlns:a16="http://schemas.microsoft.com/office/drawing/2014/main" id="{2E21C1EB-23D1-9EA0-58AE-9FBF25AEA4E5}"/>
              </a:ext>
            </a:extLst>
          </p:cNvPr>
          <p:cNvPicPr>
            <a:picLocks noChangeAspect="1"/>
          </p:cNvPicPr>
          <p:nvPr/>
        </p:nvPicPr>
        <p:blipFill>
          <a:blip r:embed="rId2"/>
          <a:stretch>
            <a:fillRect/>
          </a:stretch>
        </p:blipFill>
        <p:spPr>
          <a:xfrm>
            <a:off x="685800" y="1075457"/>
            <a:ext cx="3534363" cy="4023360"/>
          </a:xfrm>
          <a:prstGeom prst="rect">
            <a:avLst/>
          </a:prstGeom>
        </p:spPr>
      </p:pic>
      <p:pic>
        <p:nvPicPr>
          <p:cNvPr id="17" name="Picture 16">
            <a:extLst>
              <a:ext uri="{FF2B5EF4-FFF2-40B4-BE49-F238E27FC236}">
                <a16:creationId xmlns:a16="http://schemas.microsoft.com/office/drawing/2014/main" id="{016C793E-9EAE-93E5-0764-3AEDC1FE22D7}"/>
              </a:ext>
            </a:extLst>
          </p:cNvPr>
          <p:cNvPicPr>
            <a:picLocks noChangeAspect="1"/>
          </p:cNvPicPr>
          <p:nvPr/>
        </p:nvPicPr>
        <p:blipFill>
          <a:blip r:embed="rId3"/>
          <a:stretch>
            <a:fillRect/>
          </a:stretch>
        </p:blipFill>
        <p:spPr>
          <a:xfrm>
            <a:off x="4572000" y="1086139"/>
            <a:ext cx="3260727" cy="4023360"/>
          </a:xfrm>
          <a:prstGeom prst="rect">
            <a:avLst/>
          </a:prstGeom>
        </p:spPr>
      </p:pic>
    </p:spTree>
    <p:extLst>
      <p:ext uri="{BB962C8B-B14F-4D97-AF65-F5344CB8AC3E}">
        <p14:creationId xmlns:p14="http://schemas.microsoft.com/office/powerpoint/2010/main" val="1827406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003399"/>
                </a:solidFill>
                <a:latin typeface="Arial" panose="020B0604020202020204" pitchFamily="34" charset="0"/>
                <a:ea typeface="ＭＳ Ｐゴシック" panose="020B0600070205080204" pitchFamily="34" charset="-128"/>
              </a:defRPr>
            </a:lvl1pPr>
            <a:lvl2pPr marL="37931725" indent="-37474525">
              <a:spcBef>
                <a:spcPct val="20000"/>
              </a:spcBef>
              <a:buChar char="–"/>
              <a:defRPr sz="2800">
                <a:solidFill>
                  <a:srgbClr val="003399"/>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rgbClr val="003399"/>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rgbClr val="003399"/>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rgbClr val="003399"/>
                </a:solidFill>
                <a:latin typeface="Arial" panose="020B0604020202020204" pitchFamily="34" charset="0"/>
                <a:ea typeface="ＭＳ Ｐゴシック" panose="020B0600070205080204" pitchFamily="34" charset="-128"/>
              </a:defRPr>
            </a:lvl9pPr>
          </a:lstStyle>
          <a:p>
            <a:pPr>
              <a:spcBef>
                <a:spcPct val="0"/>
              </a:spcBef>
              <a:buFontTx/>
              <a:buNone/>
            </a:pPr>
            <a:fld id="{1F54913C-2F38-4958-93D6-DCF4F69A976B}" type="slidenum">
              <a:rPr lang="en-US" altLang="en-US" sz="1400" smtClean="0">
                <a:solidFill>
                  <a:schemeClr val="accent2"/>
                </a:solidFill>
              </a:rPr>
              <a:pPr>
                <a:spcBef>
                  <a:spcPct val="0"/>
                </a:spcBef>
                <a:buFontTx/>
                <a:buNone/>
              </a:pPr>
              <a:t>9</a:t>
            </a:fld>
            <a:endParaRPr lang="en-US" altLang="en-US" sz="1400">
              <a:solidFill>
                <a:schemeClr val="accent2"/>
              </a:solidFill>
            </a:endParaRPr>
          </a:p>
        </p:txBody>
      </p:sp>
      <p:sp>
        <p:nvSpPr>
          <p:cNvPr id="13315" name="Rectangle 3"/>
          <p:cNvSpPr>
            <a:spLocks noGrp="1" noChangeArrowheads="1"/>
          </p:cNvSpPr>
          <p:nvPr>
            <p:ph type="body" idx="1"/>
          </p:nvPr>
        </p:nvSpPr>
        <p:spPr/>
        <p:txBody>
          <a:bodyPr/>
          <a:lstStyle/>
          <a:p>
            <a:pPr eaLnBrk="1" hangingPunct="1">
              <a:spcAft>
                <a:spcPts val="600"/>
              </a:spcAft>
            </a:pPr>
            <a:r>
              <a:rPr lang="en-US" altLang="en-US" sz="2400" dirty="0">
                <a:ea typeface="ＭＳ Ｐゴシック" panose="020B0600070205080204" pitchFamily="34" charset="-128"/>
              </a:rPr>
              <a:t>Definition and acceptance of HP binders </a:t>
            </a:r>
            <a:r>
              <a:rPr lang="en-US" altLang="en-US" sz="2400" b="1" dirty="0">
                <a:solidFill>
                  <a:srgbClr val="C00000"/>
                </a:solidFill>
                <a:ea typeface="ＭＳ Ｐゴシック" panose="020B0600070205080204" pitchFamily="34" charset="-128"/>
              </a:rPr>
              <a:t>is not </a:t>
            </a:r>
            <a:r>
              <a:rPr lang="en-US" altLang="en-US" sz="2400" dirty="0">
                <a:ea typeface="ＭＳ Ｐゴシック" panose="020B0600070205080204" pitchFamily="34" charset="-128"/>
              </a:rPr>
              <a:t>related to SBS polymer content.</a:t>
            </a:r>
          </a:p>
          <a:p>
            <a:pPr eaLnBrk="1" hangingPunct="1">
              <a:spcAft>
                <a:spcPts val="600"/>
              </a:spcAft>
            </a:pPr>
            <a:r>
              <a:rPr lang="en-US" altLang="en-US" sz="2400" b="1" i="1" dirty="0">
                <a:solidFill>
                  <a:srgbClr val="C00000"/>
                </a:solidFill>
                <a:ea typeface="ＭＳ Ｐゴシック" panose="020B0600070205080204" pitchFamily="34" charset="-128"/>
              </a:rPr>
              <a:t>Performance-oriented viewpoint</a:t>
            </a:r>
            <a:r>
              <a:rPr lang="en-US" altLang="en-US" sz="2400" dirty="0">
                <a:ea typeface="ＭＳ Ｐゴシック" panose="020B0600070205080204" pitchFamily="34" charset="-128"/>
              </a:rPr>
              <a:t>: definition related to specific binder rheology-related parameters and characteristics.</a:t>
            </a:r>
          </a:p>
        </p:txBody>
      </p:sp>
      <p:graphicFrame>
        <p:nvGraphicFramePr>
          <p:cNvPr id="2" name="Table 1"/>
          <p:cNvGraphicFramePr>
            <a:graphicFrameLocks noGrp="1"/>
          </p:cNvGraphicFramePr>
          <p:nvPr>
            <p:extLst>
              <p:ext uri="{D42A27DB-BD31-4B8C-83A1-F6EECF244321}">
                <p14:modId xmlns:p14="http://schemas.microsoft.com/office/powerpoint/2010/main" val="2048522916"/>
              </p:ext>
            </p:extLst>
          </p:nvPr>
        </p:nvGraphicFramePr>
        <p:xfrm>
          <a:off x="533400" y="3274448"/>
          <a:ext cx="8229600" cy="1767452"/>
        </p:xfrm>
        <a:graphic>
          <a:graphicData uri="http://schemas.openxmlformats.org/drawingml/2006/table">
            <a:tbl>
              <a:tblPr/>
              <a:tblGrid>
                <a:gridCol w="1250950">
                  <a:extLst>
                    <a:ext uri="{9D8B030D-6E8A-4147-A177-3AD203B41FA5}">
                      <a16:colId xmlns:a16="http://schemas.microsoft.com/office/drawing/2014/main" val="850882533"/>
                    </a:ext>
                  </a:extLst>
                </a:gridCol>
                <a:gridCol w="2847975">
                  <a:extLst>
                    <a:ext uri="{9D8B030D-6E8A-4147-A177-3AD203B41FA5}">
                      <a16:colId xmlns:a16="http://schemas.microsoft.com/office/drawing/2014/main" val="4091193591"/>
                    </a:ext>
                  </a:extLst>
                </a:gridCol>
                <a:gridCol w="4130675">
                  <a:extLst>
                    <a:ext uri="{9D8B030D-6E8A-4147-A177-3AD203B41FA5}">
                      <a16:colId xmlns:a16="http://schemas.microsoft.com/office/drawing/2014/main" val="2449148975"/>
                    </a:ext>
                  </a:extLst>
                </a:gridCol>
              </a:tblGrid>
              <a:tr h="304412">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mj-lt"/>
                          <a:ea typeface="ＭＳ Ｐゴシック" panose="020B0600070205080204" pitchFamily="34" charset="-128"/>
                        </a:rPr>
                        <a:t>Agency</a:t>
                      </a:r>
                      <a:endParaRPr kumimoji="0" lang="en-US" altLang="en-US" sz="1600" b="1" i="0" u="none" strike="noStrike" cap="none" normalizeH="0" baseline="0" dirty="0">
                        <a:ln>
                          <a:noFill/>
                        </a:ln>
                        <a:solidFill>
                          <a:srgbClr val="FFFFFF"/>
                        </a:solidFill>
                        <a:effectLst/>
                        <a:latin typeface="+mj-lt"/>
                        <a:ea typeface="ＭＳ Ｐゴシック" panose="020B0600070205080204" pitchFamily="34" charset="-128"/>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mj-lt"/>
                          <a:ea typeface="ＭＳ Ｐゴシック" panose="020B0600070205080204" pitchFamily="34" charset="-128"/>
                        </a:rPr>
                        <a:t>Standard / Test Method</a:t>
                      </a:r>
                      <a:endParaRPr kumimoji="0" lang="en-US" altLang="en-US" sz="1600" b="1" i="0" u="none" strike="noStrike" cap="none" normalizeH="0" baseline="0" dirty="0">
                        <a:ln>
                          <a:noFill/>
                        </a:ln>
                        <a:solidFill>
                          <a:srgbClr val="FFFFFF"/>
                        </a:solidFill>
                        <a:effectLst/>
                        <a:latin typeface="+mj-lt"/>
                        <a:ea typeface="ＭＳ Ｐゴシック" panose="020B0600070205080204" pitchFamily="34" charset="-128"/>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mj-lt"/>
                          <a:ea typeface="ＭＳ Ｐゴシック" panose="020B0600070205080204" pitchFamily="34" charset="-128"/>
                        </a:rPr>
                        <a:t>Properties / Comments</a:t>
                      </a:r>
                      <a:endParaRPr kumimoji="0" lang="en-US" altLang="en-US" sz="1600" b="1" i="0" u="none" strike="noStrike" cap="none" normalizeH="0" baseline="0">
                        <a:ln>
                          <a:noFill/>
                        </a:ln>
                        <a:solidFill>
                          <a:srgbClr val="FFFFFF"/>
                        </a:solidFill>
                        <a:effectLst/>
                        <a:latin typeface="+mj-lt"/>
                        <a:ea typeface="ＭＳ Ｐゴシック" panose="020B0600070205080204" pitchFamily="34" charset="-128"/>
                        <a:cs typeface="Times New Roman" panose="02020603050405020304"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94410402"/>
                  </a:ext>
                </a:extLst>
              </a:tr>
              <a:tr h="411357">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mj-lt"/>
                          <a:ea typeface="ＭＳ Ｐゴシック" panose="020B0600070205080204" pitchFamily="34" charset="-128"/>
                          <a:cs typeface="Times New Roman" panose="02020603050405020304" pitchFamily="18" charset="0"/>
                        </a:rPr>
                        <a:t>Nevada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AASHTO T 315</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AASHTO T 350</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Nev. T746F</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PG 70-34NV</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J</a:t>
                      </a:r>
                      <a:r>
                        <a:rPr kumimoji="0" lang="en-US" altLang="en-US" sz="1600" b="0" i="0" u="none" strike="noStrike" cap="none" normalizeH="0" baseline="-25000" dirty="0">
                          <a:ln>
                            <a:noFill/>
                          </a:ln>
                          <a:solidFill>
                            <a:srgbClr val="000000"/>
                          </a:solidFill>
                          <a:effectLst/>
                          <a:latin typeface="+mj-lt"/>
                          <a:ea typeface="ＭＳ Ｐゴシック" panose="020B0600070205080204" pitchFamily="34" charset="-128"/>
                          <a:cs typeface="Times New Roman" panose="02020603050405020304" pitchFamily="18" charset="0"/>
                        </a:rPr>
                        <a:t>nr, 3.2</a:t>
                      </a: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 ≤ 0.1 kPa</a:t>
                      </a:r>
                      <a:r>
                        <a:rPr kumimoji="0" lang="en-US" altLang="en-US" sz="1600" b="0" i="0" u="none" strike="noStrike" cap="none" normalizeH="0" baseline="30000" dirty="0">
                          <a:ln>
                            <a:noFill/>
                          </a:ln>
                          <a:solidFill>
                            <a:srgbClr val="000000"/>
                          </a:solidFill>
                          <a:effectLst/>
                          <a:latin typeface="+mj-lt"/>
                          <a:ea typeface="ＭＳ Ｐゴシック" panose="020B0600070205080204" pitchFamily="34" charset="-128"/>
                          <a:cs typeface="Times New Roman" panose="02020603050405020304" pitchFamily="18" charset="0"/>
                        </a:rPr>
                        <a:t>-1</a:t>
                      </a: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 and R</a:t>
                      </a:r>
                      <a:r>
                        <a:rPr kumimoji="0" lang="en-US" altLang="en-US" sz="1600" b="0" i="0" u="none" strike="noStrike" cap="none" normalizeH="0" baseline="-25000" dirty="0">
                          <a:ln>
                            <a:noFill/>
                          </a:ln>
                          <a:solidFill>
                            <a:srgbClr val="000000"/>
                          </a:solidFill>
                          <a:effectLst/>
                          <a:latin typeface="+mj-lt"/>
                          <a:ea typeface="ＭＳ Ｐゴシック" panose="020B0600070205080204" pitchFamily="34" charset="-128"/>
                          <a:cs typeface="Times New Roman" panose="02020603050405020304" pitchFamily="18" charset="0"/>
                        </a:rPr>
                        <a:t>3.2</a:t>
                      </a: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 ≥ 90% at 70ºC</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Original ductility at 4ºC, 5cm/mm ≥ 20 cm</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PAV-aged G*</a:t>
                      </a:r>
                      <a:r>
                        <a:rPr kumimoji="0" lang="en-US" altLang="en-US" sz="1600" b="0" i="0" u="none" strike="noStrike" cap="none" normalizeH="0" baseline="0" dirty="0" err="1">
                          <a:ln>
                            <a:noFill/>
                          </a:ln>
                          <a:solidFill>
                            <a:srgbClr val="000000"/>
                          </a:solidFill>
                          <a:effectLst/>
                          <a:latin typeface="+mj-lt"/>
                          <a:ea typeface="ＭＳ Ｐゴシック" panose="020B0600070205080204" pitchFamily="34" charset="-128"/>
                          <a:cs typeface="Times New Roman" panose="02020603050405020304" pitchFamily="18" charset="0"/>
                        </a:rPr>
                        <a:t>sinδ</a:t>
                      </a: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 ≤ 4,000 kPa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1534867284"/>
                  </a:ext>
                </a:extLst>
              </a:tr>
              <a:tr h="411357">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mj-lt"/>
                          <a:ea typeface="ＭＳ Ｐゴシック" panose="020B0600070205080204" pitchFamily="34" charset="-128"/>
                          <a:cs typeface="Times New Roman" panose="02020603050405020304" pitchFamily="18" charset="0"/>
                        </a:rPr>
                        <a:t>Virginia</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AASHTO T 332</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AASHTO T 350</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lvl1pPr defTabSz="457200">
                        <a:spcBef>
                          <a:spcPct val="20000"/>
                        </a:spcBef>
                        <a:defRPr sz="2800">
                          <a:solidFill>
                            <a:srgbClr val="003399"/>
                          </a:solidFill>
                          <a:latin typeface="Arial" panose="020B0604020202020204" pitchFamily="34" charset="0"/>
                          <a:ea typeface="ＭＳ Ｐゴシック" panose="020B0600070205080204" pitchFamily="34" charset="-128"/>
                        </a:defRPr>
                      </a:lvl1pPr>
                      <a:lvl2pPr marL="742950" indent="-285750" defTabSz="457200">
                        <a:spcBef>
                          <a:spcPct val="20000"/>
                        </a:spcBef>
                        <a:defRPr sz="2400">
                          <a:solidFill>
                            <a:srgbClr val="003399"/>
                          </a:solidFill>
                          <a:latin typeface="Arial" panose="020B0604020202020204" pitchFamily="34" charset="0"/>
                          <a:ea typeface="ＭＳ Ｐゴシック" panose="020B0600070205080204" pitchFamily="34" charset="-128"/>
                        </a:defRPr>
                      </a:lvl2pPr>
                      <a:lvl3pPr marL="1143000" indent="-228600" defTabSz="457200">
                        <a:spcBef>
                          <a:spcPct val="20000"/>
                        </a:spcBef>
                        <a:defRPr sz="2000">
                          <a:solidFill>
                            <a:srgbClr val="003399"/>
                          </a:solidFill>
                          <a:latin typeface="Arial" panose="020B0604020202020204" pitchFamily="34" charset="0"/>
                          <a:ea typeface="ＭＳ Ｐゴシック" panose="020B0600070205080204" pitchFamily="34" charset="-128"/>
                        </a:defRPr>
                      </a:lvl3pPr>
                      <a:lvl4pPr marL="16002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4pPr>
                      <a:lvl5pPr marL="2057400" indent="-228600" defTabSz="457200">
                        <a:spcBef>
                          <a:spcPct val="20000"/>
                        </a:spcBef>
                        <a:defRPr>
                          <a:solidFill>
                            <a:srgbClr val="003399"/>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defRPr>
                          <a:solidFill>
                            <a:srgbClr val="003399"/>
                          </a:solidFill>
                          <a:latin typeface="Arial" panose="020B060402020202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PG 76E-28</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J</a:t>
                      </a:r>
                      <a:r>
                        <a:rPr kumimoji="0" lang="en-US" altLang="en-US" sz="1600" b="0" i="0" u="none" strike="noStrike" cap="none" normalizeH="0" baseline="-25000" dirty="0">
                          <a:ln>
                            <a:noFill/>
                          </a:ln>
                          <a:solidFill>
                            <a:srgbClr val="000000"/>
                          </a:solidFill>
                          <a:effectLst/>
                          <a:latin typeface="+mj-lt"/>
                          <a:ea typeface="ＭＳ Ｐゴシック" panose="020B0600070205080204" pitchFamily="34" charset="-128"/>
                          <a:cs typeface="Times New Roman" panose="02020603050405020304" pitchFamily="18" charset="0"/>
                        </a:rPr>
                        <a:t>nr, 3.2</a:t>
                      </a: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 ≤ 0.1 kPa</a:t>
                      </a:r>
                      <a:r>
                        <a:rPr kumimoji="0" lang="en-US" altLang="en-US" sz="1600" b="0" i="0" u="none" strike="noStrike" cap="none" normalizeH="0" baseline="30000" dirty="0">
                          <a:ln>
                            <a:noFill/>
                          </a:ln>
                          <a:solidFill>
                            <a:srgbClr val="000000"/>
                          </a:solidFill>
                          <a:effectLst/>
                          <a:latin typeface="+mj-lt"/>
                          <a:ea typeface="ＭＳ Ｐゴシック" panose="020B0600070205080204" pitchFamily="34" charset="-128"/>
                          <a:cs typeface="Times New Roman" panose="02020603050405020304" pitchFamily="18" charset="0"/>
                        </a:rPr>
                        <a:t>-1</a:t>
                      </a: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 and R</a:t>
                      </a:r>
                      <a:r>
                        <a:rPr kumimoji="0" lang="en-US" altLang="en-US" sz="1600" b="0" i="0" u="none" strike="noStrike" cap="none" normalizeH="0" baseline="-25000" dirty="0">
                          <a:ln>
                            <a:noFill/>
                          </a:ln>
                          <a:solidFill>
                            <a:srgbClr val="000000"/>
                          </a:solidFill>
                          <a:effectLst/>
                          <a:latin typeface="+mj-lt"/>
                          <a:ea typeface="ＭＳ Ｐゴシック" panose="020B0600070205080204" pitchFamily="34" charset="-128"/>
                          <a:cs typeface="Times New Roman" panose="02020603050405020304" pitchFamily="18" charset="0"/>
                        </a:rPr>
                        <a:t>3.2</a:t>
                      </a:r>
                      <a:r>
                        <a:rPr kumimoji="0" lang="en-US" altLang="en-US" sz="1600" b="0" i="0" u="none" strike="noStrike" cap="none" normalizeH="0" baseline="0" dirty="0">
                          <a:ln>
                            <a:noFill/>
                          </a:ln>
                          <a:solidFill>
                            <a:srgbClr val="000000"/>
                          </a:solidFill>
                          <a:effectLst/>
                          <a:latin typeface="+mj-lt"/>
                          <a:ea typeface="ＭＳ Ｐゴシック" panose="020B0600070205080204" pitchFamily="34" charset="-128"/>
                          <a:cs typeface="Times New Roman" panose="02020603050405020304" pitchFamily="18" charset="0"/>
                        </a:rPr>
                        <a:t> ≥ 90% at 76ºC</a:t>
                      </a: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extLst>
                  <a:ext uri="{0D108BD9-81ED-4DB2-BD59-A6C34878D82A}">
                    <a16:rowId xmlns:a16="http://schemas.microsoft.com/office/drawing/2014/main" val="3252396593"/>
                  </a:ext>
                </a:extLst>
              </a:tr>
            </a:tbl>
          </a:graphicData>
        </a:graphic>
      </p:graphicFrame>
      <p:sp>
        <p:nvSpPr>
          <p:cNvPr id="7" name="Rectangle 2"/>
          <p:cNvSpPr txBox="1">
            <a:spLocks noChangeArrowheads="1"/>
          </p:cNvSpPr>
          <p:nvPr/>
        </p:nvSpPr>
        <p:spPr bwMode="auto">
          <a:xfrm>
            <a:off x="457200" y="20002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000">
                <a:solidFill>
                  <a:srgbClr val="003399"/>
                </a:solidFill>
                <a:latin typeface="+mj-lt"/>
                <a:ea typeface="ＭＳ Ｐゴシック" pitchFamily="-110" charset="-128"/>
                <a:cs typeface="+mj-cs"/>
              </a:defRPr>
            </a:lvl1pPr>
            <a:lvl2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2pPr>
            <a:lvl3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3pPr>
            <a:lvl4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4pPr>
            <a:lvl5pPr algn="ctr" rtl="0" eaLnBrk="0" fontAlgn="base" hangingPunct="0">
              <a:spcBef>
                <a:spcPct val="0"/>
              </a:spcBef>
              <a:spcAft>
                <a:spcPct val="0"/>
              </a:spcAft>
              <a:defRPr sz="4000">
                <a:solidFill>
                  <a:srgbClr val="003399"/>
                </a:solidFill>
                <a:latin typeface="Arial" pitchFamily="-110" charset="0"/>
                <a:ea typeface="ＭＳ Ｐゴシック" pitchFamily="-110" charset="-128"/>
              </a:defRPr>
            </a:lvl5pPr>
            <a:lvl6pPr marL="457200" algn="ctr" rtl="0" fontAlgn="base">
              <a:spcBef>
                <a:spcPct val="0"/>
              </a:spcBef>
              <a:spcAft>
                <a:spcPct val="0"/>
              </a:spcAft>
              <a:defRPr sz="4000">
                <a:solidFill>
                  <a:srgbClr val="003399"/>
                </a:solidFill>
                <a:latin typeface="Arial" pitchFamily="-110" charset="0"/>
              </a:defRPr>
            </a:lvl6pPr>
            <a:lvl7pPr marL="914400" algn="ctr" rtl="0" fontAlgn="base">
              <a:spcBef>
                <a:spcPct val="0"/>
              </a:spcBef>
              <a:spcAft>
                <a:spcPct val="0"/>
              </a:spcAft>
              <a:defRPr sz="4000">
                <a:solidFill>
                  <a:srgbClr val="003399"/>
                </a:solidFill>
                <a:latin typeface="Arial" pitchFamily="-110" charset="0"/>
              </a:defRPr>
            </a:lvl7pPr>
            <a:lvl8pPr marL="1371600" algn="ctr" rtl="0" fontAlgn="base">
              <a:spcBef>
                <a:spcPct val="0"/>
              </a:spcBef>
              <a:spcAft>
                <a:spcPct val="0"/>
              </a:spcAft>
              <a:defRPr sz="4000">
                <a:solidFill>
                  <a:srgbClr val="003399"/>
                </a:solidFill>
                <a:latin typeface="Arial" pitchFamily="-110" charset="0"/>
              </a:defRPr>
            </a:lvl8pPr>
            <a:lvl9pPr marL="1828800" algn="ctr" rtl="0" fontAlgn="base">
              <a:spcBef>
                <a:spcPct val="0"/>
              </a:spcBef>
              <a:spcAft>
                <a:spcPct val="0"/>
              </a:spcAft>
              <a:defRPr sz="4000">
                <a:solidFill>
                  <a:srgbClr val="003399"/>
                </a:solidFill>
                <a:latin typeface="Arial" pitchFamily="-110" charset="0"/>
              </a:defRPr>
            </a:lvl9pPr>
          </a:lstStyle>
          <a:p>
            <a:pPr eaLnBrk="1" hangingPunct="1">
              <a:defRPr/>
            </a:pPr>
            <a:r>
              <a:rPr lang="en-US" altLang="en-US" sz="3600" kern="0" dirty="0">
                <a:ea typeface="ＭＳ Ｐゴシック" panose="020B0600070205080204" pitchFamily="34" charset="-128"/>
              </a:rPr>
              <a:t>Background</a:t>
            </a:r>
            <a:br>
              <a:rPr lang="en-US" altLang="en-US" sz="3600" kern="0" dirty="0">
                <a:ea typeface="ＭＳ Ｐゴシック" panose="020B0600070205080204" pitchFamily="34" charset="-128"/>
              </a:rPr>
            </a:br>
            <a:r>
              <a:rPr lang="en-US" altLang="en-US" sz="2800" kern="0" dirty="0">
                <a:solidFill>
                  <a:srgbClr val="C00000"/>
                </a:solidFill>
                <a:ea typeface="ＭＳ Ｐゴシック" panose="020B0600070205080204" pitchFamily="34" charset="-128"/>
              </a:rPr>
              <a:t>Definition and Specifications</a:t>
            </a:r>
            <a:endParaRPr lang="en-US" altLang="en-US" sz="3600" kern="0" dirty="0">
              <a:solidFill>
                <a:srgbClr val="C00000"/>
              </a:solidFill>
              <a:ea typeface="ＭＳ Ｐゴシック" panose="020B060007020508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lide Design">
  <a:themeElements>
    <a:clrScheme name="Slid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lide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A30D2DBDF54842498AA2474CF11DE188" ma:contentTypeVersion="8" ma:contentTypeDescription="Create a new document." ma:contentTypeScope="" ma:versionID="d63d926c890f2b9fcaed00395b33842e">
  <xsd:schema xmlns:xsd="http://www.w3.org/2001/XMLSchema" xmlns:xs="http://www.w3.org/2001/XMLSchema" xmlns:p="http://schemas.microsoft.com/office/2006/metadata/properties" xmlns:ns2="0746ad9f-5ed8-4701-a0c5-97ab726d6a95" xmlns:ns3="5ff09415-de85-48b7-848f-8e797a176f31" xmlns:ns4="http://schemas.microsoft.com/sharepoint/v4" targetNamespace="http://schemas.microsoft.com/office/2006/metadata/properties" ma:root="true" ma:fieldsID="23ca5e66bdf300da0c43dff7f70bc9a8" ns2:_="" ns3:_="" ns4:_="">
    <xsd:import namespace="0746ad9f-5ed8-4701-a0c5-97ab726d6a95"/>
    <xsd:import namespace="5ff09415-de85-48b7-848f-8e797a176f31"/>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3:Migration_x0020_Disposition" minOccurs="0"/>
                <xsd:element ref="ns3:FY_x0020_2016" minOccurs="0"/>
                <xsd:element ref="ns3:Month" minOccurs="0"/>
                <xsd:element ref="ns4: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6ad9f-5ed8-4701-a0c5-97ab726d6a9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5ff09415-de85-48b7-848f-8e797a176f31" elementFormDefault="qualified">
    <xsd:import namespace="http://schemas.microsoft.com/office/2006/documentManagement/types"/>
    <xsd:import namespace="http://schemas.microsoft.com/office/infopath/2007/PartnerControls"/>
    <xsd:element name="Migration_x0020_Disposition" ma:index="11" nillable="true" ma:displayName="Migration Disposition" ma:default="(not reviewed)" ma:format="Dropdown" ma:internalName="Migration_x0020_Disposition">
      <xsd:simpleType>
        <xsd:restriction base="dms:Choice">
          <xsd:enumeration value="(not reviewed)"/>
          <xsd:enumeration value="Migrate"/>
          <xsd:enumeration value="Delete"/>
          <xsd:enumeration value="Archive"/>
          <xsd:enumeration value="Corporate Document to Migrate"/>
          <xsd:enumeration value="Corporate Document from Another Business Unit"/>
          <xsd:enumeration value="Corporate Document to Archive"/>
        </xsd:restriction>
      </xsd:simpleType>
    </xsd:element>
    <xsd:element name="FY_x0020_2016" ma:index="12" nillable="true" ma:displayName="FY 2016" ma:default="FY 2016 Admin Team" ma:format="Dropdown" ma:internalName="FY_x0020_2016">
      <xsd:simpleType>
        <xsd:restriction base="dms:Choice">
          <xsd:enumeration value="FY 2016 Admin Team"/>
          <xsd:enumeration value="FY 2016 EPE Team"/>
          <xsd:enumeration value="FY 2016 KM Team"/>
          <xsd:enumeration value="FY 2016 Materials Team"/>
          <xsd:enumeration value="FY 2016 Sote Team"/>
          <xsd:enumeration value="FY 2016 SPGE Team"/>
        </xsd:restriction>
      </xsd:simpleType>
    </xsd:element>
    <xsd:element name="Month" ma:index="13" nillable="true" ma:displayName="Month" ma:default="Choose One" ma:format="Dropdown" ma:internalName="Month">
      <xsd:simpleType>
        <xsd:restriction base="dms:Choice">
          <xsd:enumeration value="Choose One"/>
          <xsd:enumeration value="July"/>
          <xsd:enumeration value="August"/>
          <xsd:enumeration value="September"/>
          <xsd:enumeration value="October"/>
          <xsd:enumeration value="November"/>
          <xsd:enumeration value="December"/>
          <xsd:enumeration value="January"/>
          <xsd:enumeration value="February"/>
          <xsd:enumeration value="March"/>
          <xsd:enumeration value="April"/>
          <xsd:enumeration value="May"/>
          <xsd:enumeration value="June"/>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LongProperties xmlns="http://schemas.microsoft.com/office/2006/metadata/longProperties"/>
</file>

<file path=customXml/item5.xml><?xml version="1.0" encoding="utf-8"?>
<p:properties xmlns:p="http://schemas.microsoft.com/office/2006/metadata/properties" xmlns:xsi="http://www.w3.org/2001/XMLSchema-instance" xmlns:pc="http://schemas.microsoft.com/office/infopath/2007/PartnerControls">
  <documentManagement>
    <Month xmlns="5ff09415-de85-48b7-848f-8e797a176f31">Choose One</Month>
    <IconOverlay xmlns="http://schemas.microsoft.com/sharepoint/v4" xsi:nil="true"/>
    <Migration_x0020_Disposition xmlns="5ff09415-de85-48b7-848f-8e797a176f31">(not reviewed)</Migration_x0020_Disposition>
    <FY_x0020_2016 xmlns="5ff09415-de85-48b7-848f-8e797a176f31">FY 2016 Admin Team</FY_x0020_2016>
  </documentManagement>
</p:properties>
</file>

<file path=customXml/itemProps1.xml><?xml version="1.0" encoding="utf-8"?>
<ds:datastoreItem xmlns:ds="http://schemas.openxmlformats.org/officeDocument/2006/customXml" ds:itemID="{0A2E346B-6BBC-484F-8F36-9D75C78E4607}">
  <ds:schemaRefs>
    <ds:schemaRef ds:uri="http://schemas.microsoft.com/sharepoint/v3/contenttype/forms"/>
  </ds:schemaRefs>
</ds:datastoreItem>
</file>

<file path=customXml/itemProps2.xml><?xml version="1.0" encoding="utf-8"?>
<ds:datastoreItem xmlns:ds="http://schemas.openxmlformats.org/officeDocument/2006/customXml" ds:itemID="{7DBEFA41-E3B2-4380-8C4D-584A1B276376}">
  <ds:schemaRefs>
    <ds:schemaRef ds:uri="http://schemas.microsoft.com/sharepoint/events"/>
  </ds:schemaRefs>
</ds:datastoreItem>
</file>

<file path=customXml/itemProps3.xml><?xml version="1.0" encoding="utf-8"?>
<ds:datastoreItem xmlns:ds="http://schemas.openxmlformats.org/officeDocument/2006/customXml" ds:itemID="{9DD16783-4F09-4C04-8554-070DB4C44A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6ad9f-5ed8-4701-a0c5-97ab726d6a95"/>
    <ds:schemaRef ds:uri="5ff09415-de85-48b7-848f-8e797a176f3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85A34899-897A-42F8-AF07-F0798E83FA62}">
  <ds:schemaRefs>
    <ds:schemaRef ds:uri="http://schemas.microsoft.com/office/2006/metadata/longProperties"/>
  </ds:schemaRefs>
</ds:datastoreItem>
</file>

<file path=customXml/itemProps5.xml><?xml version="1.0" encoding="utf-8"?>
<ds:datastoreItem xmlns:ds="http://schemas.openxmlformats.org/officeDocument/2006/customXml" ds:itemID="{B3ECB1A7-A6AE-46F9-9854-2718C58E3132}">
  <ds:schemaRefs>
    <ds:schemaRef ds:uri="http://purl.org/dc/elements/1.1/"/>
    <ds:schemaRef ds:uri="http://schemas.microsoft.com/office/2006/metadata/properties"/>
    <ds:schemaRef ds:uri="5ff09415-de85-48b7-848f-8e797a176f31"/>
    <ds:schemaRef ds:uri="http://schemas.microsoft.com/sharepoint/v4"/>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746ad9f-5ed8-4701-a0c5-97ab726d6a9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427</TotalTime>
  <Words>1262</Words>
  <Application>Microsoft Office PowerPoint</Application>
  <PresentationFormat>On-screen Show (16:9)</PresentationFormat>
  <Paragraphs>243</Paragraphs>
  <Slides>23</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0" baseType="lpstr">
      <vt:lpstr>Arial</vt:lpstr>
      <vt:lpstr>Arial Narrow</vt:lpstr>
      <vt:lpstr>Calibri</vt:lpstr>
      <vt:lpstr>Times New Roman</vt:lpstr>
      <vt:lpstr>Wingdings</vt:lpstr>
      <vt:lpstr>Slide Design</vt:lpstr>
      <vt:lpstr>Acrobat Document</vt:lpstr>
      <vt:lpstr>Evaluation of In-Service Field  Performance of High Polymer-Modified Asphalt Concrete Overlays</vt:lpstr>
      <vt:lpstr>Introduction Virginia’s Network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Objective &amp; Scope of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Findings &amp; Conclusions</vt:lpstr>
      <vt:lpstr>Evaluation of In-Service Performance of Highly Polymer-Modified Asphalt Concrete Overlays</vt:lpstr>
    </vt:vector>
  </TitlesOfParts>
  <Company>Virginia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robert.perry</dc:creator>
  <cp:lastModifiedBy>Habbouche, Jhony (VDOT)</cp:lastModifiedBy>
  <cp:revision>86</cp:revision>
  <dcterms:created xsi:type="dcterms:W3CDTF">2010-11-09T15:55:24Z</dcterms:created>
  <dcterms:modified xsi:type="dcterms:W3CDTF">2024-04-28T20:51:14Z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/insidevdot/div/vctir/ADM|d36a369a-f21d-4d32-a448-68d491ae7d9e</vt:lpwstr>
  </property>
  <property fmtid="{D5CDD505-2E9C-101B-9397-08002B2CF9AE}" pid="3" name="_dlc_DocIdItemGuid">
    <vt:lpwstr>d36a369a-f21d-4d32-a448-68d491ae7d9e</vt:lpwstr>
  </property>
  <property fmtid="{D5CDD505-2E9C-101B-9397-08002B2CF9AE}" pid="4" name="_dlc_DocIdUrl">
    <vt:lpwstr>https://insidevdot.cov.virginia.gov/div/vctir/ADM/_layouts/DocIdRedir.aspx?ID=%2finsidevdot%2fdiv%2fvctir%2fADM%7cd36a369a-f21d-4d32-a448-68d491ae7d9e, /insidevdot/div/vctir/ADM|d36a369a-f21d-4d32-a448-68d491ae7d9e</vt:lpwstr>
  </property>
</Properties>
</file>